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  <p:sldMasterId id="2147483674" r:id="rId2"/>
  </p:sldMasterIdLst>
  <p:notesMasterIdLst>
    <p:notesMasterId r:id="rId35"/>
  </p:notesMasterIdLst>
  <p:sldIdLst>
    <p:sldId id="256" r:id="rId3"/>
    <p:sldId id="257" r:id="rId4"/>
    <p:sldId id="287" r:id="rId5"/>
    <p:sldId id="258" r:id="rId6"/>
    <p:sldId id="259" r:id="rId7"/>
    <p:sldId id="260" r:id="rId8"/>
    <p:sldId id="262" r:id="rId9"/>
    <p:sldId id="263" r:id="rId10"/>
    <p:sldId id="288" r:id="rId11"/>
    <p:sldId id="264" r:id="rId12"/>
    <p:sldId id="265" r:id="rId13"/>
    <p:sldId id="266" r:id="rId14"/>
    <p:sldId id="267" r:id="rId15"/>
    <p:sldId id="289" r:id="rId16"/>
    <p:sldId id="286" r:id="rId17"/>
    <p:sldId id="270" r:id="rId18"/>
    <p:sldId id="29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91" r:id="rId33"/>
    <p:sldId id="284" r:id="rId34"/>
  </p:sldIdLst>
  <p:sldSz cx="9144000" cy="6858000" type="screen4x3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20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notesMaster" Target="notesMasters/notes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520048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0" name="Shape 190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8" name="Shape 208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4" name="Shape 214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0" name="Shape 220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6" name="Shape 226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3" name="Shape 233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7" name="Shape 257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9" name="Shape 269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5" name="Shape 275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1" name="Shape 291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7" name="Shape 297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3" name="Shape 303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0" name="Shape 160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4" cy="481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2" name="Shape 172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4" cy="40094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01688"/>
            <a:ext cx="5345113" cy="40100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, Content over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8229239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4191119"/>
            <a:ext cx="8229239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, 4 Conte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674239" y="177515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74239" y="419111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57200" y="419111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6 Conten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pic>
        <p:nvPicPr>
          <p:cNvPr id="57" name="Shape 5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673280" y="1775159"/>
            <a:ext cx="5796720" cy="46252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Shape 5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673280" y="1775159"/>
            <a:ext cx="5796720" cy="46252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 Slide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, 2 Conten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4015800" cy="4625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2"/>
          </p:nvPr>
        </p:nvSpPr>
        <p:spPr>
          <a:xfrm>
            <a:off x="4674239" y="1775159"/>
            <a:ext cx="4015800" cy="4625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entered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subTitle" idx="1"/>
          </p:nvPr>
        </p:nvSpPr>
        <p:spPr>
          <a:xfrm>
            <a:off x="457200" y="155519"/>
            <a:ext cx="8229239" cy="580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>
  <p:cSld name="Title, 2 Content and Conten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2"/>
          </p:nvPr>
        </p:nvSpPr>
        <p:spPr>
          <a:xfrm>
            <a:off x="457200" y="419111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3"/>
          </p:nvPr>
        </p:nvSpPr>
        <p:spPr>
          <a:xfrm>
            <a:off x="4674239" y="1775159"/>
            <a:ext cx="4015800" cy="4625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 Content and 2 Conten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4015800" cy="4625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body" idx="2"/>
          </p:nvPr>
        </p:nvSpPr>
        <p:spPr>
          <a:xfrm>
            <a:off x="4674239" y="177515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body" idx="3"/>
          </p:nvPr>
        </p:nvSpPr>
        <p:spPr>
          <a:xfrm>
            <a:off x="4674239" y="419111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, 2 Content over Conten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body" idx="2"/>
          </p:nvPr>
        </p:nvSpPr>
        <p:spPr>
          <a:xfrm>
            <a:off x="4674239" y="177515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body" idx="3"/>
          </p:nvPr>
        </p:nvSpPr>
        <p:spPr>
          <a:xfrm>
            <a:off x="457200" y="4191119"/>
            <a:ext cx="8229239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, Content over Conten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8229239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2"/>
          </p:nvPr>
        </p:nvSpPr>
        <p:spPr>
          <a:xfrm>
            <a:off x="457200" y="4191119"/>
            <a:ext cx="8229239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, 4 Conten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body" idx="2"/>
          </p:nvPr>
        </p:nvSpPr>
        <p:spPr>
          <a:xfrm>
            <a:off x="4674239" y="177515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body" idx="3"/>
          </p:nvPr>
        </p:nvSpPr>
        <p:spPr>
          <a:xfrm>
            <a:off x="4674239" y="419111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body" idx="4"/>
          </p:nvPr>
        </p:nvSpPr>
        <p:spPr>
          <a:xfrm>
            <a:off x="457200" y="419111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6 Conten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body" idx="2"/>
          </p:nvPr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pic>
        <p:nvPicPr>
          <p:cNvPr id="111" name="Shape 1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673280" y="1775159"/>
            <a:ext cx="5796720" cy="462527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Shape 1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673280" y="1775159"/>
            <a:ext cx="5796720" cy="46252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personalizado">
    <p:bg>
      <p:bgPr>
        <a:solidFill>
          <a:srgbClr val="FFFFFF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/>
          <p:nvPr/>
        </p:nvSpPr>
        <p:spPr>
          <a:xfrm>
            <a:off x="0" y="0"/>
            <a:ext cx="45834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363750" y="739800"/>
            <a:ext cx="3855900" cy="5378400"/>
          </a:xfrm>
          <a:prstGeom prst="rect">
            <a:avLst/>
          </a:prstGeom>
          <a:noFill/>
        </p:spPr>
        <p:txBody>
          <a:bodyPr lIns="91425" tIns="91425" rIns="91425" bIns="91425" anchor="ctr" anchorCtr="0"/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1pPr>
            <a:lvl2pPr lvl="1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ct val="100000"/>
              <a:defRPr sz="1600">
                <a:solidFill>
                  <a:schemeClr val="lt1"/>
                </a:solidFill>
              </a:defRPr>
            </a:lvl2pPr>
            <a:lvl3pPr lvl="2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ct val="100000"/>
              <a:defRPr sz="1600">
                <a:solidFill>
                  <a:schemeClr val="lt1"/>
                </a:solidFill>
              </a:defRPr>
            </a:lvl3pPr>
            <a:lvl4pPr lvl="3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ct val="100000"/>
              <a:defRPr sz="1600">
                <a:solidFill>
                  <a:schemeClr val="lt1"/>
                </a:solidFill>
              </a:defRPr>
            </a:lvl4pPr>
            <a:lvl5pPr lvl="4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ct val="100000"/>
              <a:defRPr sz="1600">
                <a:solidFill>
                  <a:schemeClr val="lt1"/>
                </a:solidFill>
              </a:defRPr>
            </a:lvl5pPr>
            <a:lvl6pPr lvl="5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ct val="100000"/>
              <a:defRPr sz="1600">
                <a:solidFill>
                  <a:schemeClr val="lt1"/>
                </a:solidFill>
              </a:defRPr>
            </a:lvl6pPr>
            <a:lvl7pPr lvl="6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ct val="100000"/>
              <a:defRPr sz="1600">
                <a:solidFill>
                  <a:schemeClr val="lt1"/>
                </a:solidFill>
              </a:defRPr>
            </a:lvl7pPr>
            <a:lvl8pPr lvl="7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ct val="100000"/>
              <a:defRPr sz="1600">
                <a:solidFill>
                  <a:schemeClr val="lt1"/>
                </a:solidFill>
              </a:defRPr>
            </a:lvl8pPr>
            <a:lvl9pPr lvl="8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1"/>
              </a:buClr>
              <a:buSzPct val="100000"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body" idx="2"/>
          </p:nvPr>
        </p:nvSpPr>
        <p:spPr>
          <a:xfrm>
            <a:off x="4947375" y="739800"/>
            <a:ext cx="3855900" cy="5378400"/>
          </a:xfrm>
          <a:prstGeom prst="rect">
            <a:avLst/>
          </a:prstGeom>
          <a:noFill/>
        </p:spPr>
        <p:txBody>
          <a:bodyPr lIns="91425" tIns="91425" rIns="91425" bIns="91425" anchor="ctr" anchorCtr="0"/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2000">
                <a:solidFill>
                  <a:schemeClr val="dk2"/>
                </a:solidFill>
              </a:defRPr>
            </a:lvl1pPr>
            <a:lvl2pPr lvl="1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600">
                <a:solidFill>
                  <a:schemeClr val="dk2"/>
                </a:solidFill>
              </a:defRPr>
            </a:lvl2pPr>
            <a:lvl3pPr lvl="2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600">
                <a:solidFill>
                  <a:schemeClr val="dk2"/>
                </a:solidFill>
              </a:defRPr>
            </a:lvl3pPr>
            <a:lvl4pPr lvl="3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600">
                <a:solidFill>
                  <a:schemeClr val="dk2"/>
                </a:solidFill>
              </a:defRPr>
            </a:lvl4pPr>
            <a:lvl5pPr lvl="4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600">
                <a:solidFill>
                  <a:schemeClr val="dk2"/>
                </a:solidFill>
              </a:defRPr>
            </a:lvl5pPr>
            <a:lvl6pPr lvl="5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600">
                <a:solidFill>
                  <a:schemeClr val="dk2"/>
                </a:solidFill>
              </a:defRPr>
            </a:lvl6pPr>
            <a:lvl7pPr lvl="6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600">
                <a:solidFill>
                  <a:schemeClr val="dk2"/>
                </a:solidFill>
              </a:defRPr>
            </a:lvl7pPr>
            <a:lvl8pPr lvl="7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600">
                <a:solidFill>
                  <a:schemeClr val="dk2"/>
                </a:solidFill>
              </a:defRPr>
            </a:lvl8pPr>
            <a:lvl9pPr lvl="8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700" cy="524700"/>
          </a:xfrm>
          <a:prstGeom prst="rect">
            <a:avLst/>
          </a:prstGeom>
          <a:noFill/>
        </p:spPr>
        <p:txBody>
          <a:bodyPr lIns="90000" tIns="45000" rIns="90000" bIns="0" anchor="ctr" anchorCtr="0">
            <a:noAutofit/>
          </a:bodyPr>
          <a:lstStyle/>
          <a:p>
            <a: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000">
                <a:solidFill>
                  <a:schemeClr val="dk2"/>
                </a:solidFill>
              </a:rPr>
              <a:t>‹#›</a:t>
            </a:fld>
            <a:endParaRPr lang="en-US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itle, 2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4015800" cy="4625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674239" y="1775159"/>
            <a:ext cx="4015800" cy="4625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entered Tex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457200" y="155519"/>
            <a:ext cx="8229239" cy="5806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>
  <p:cSld name="Title, 2 Content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457200" y="419111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3"/>
          </p:nvPr>
        </p:nvSpPr>
        <p:spPr>
          <a:xfrm>
            <a:off x="4674239" y="1775159"/>
            <a:ext cx="4015800" cy="4625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 Content and 2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4015800" cy="4625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74239" y="177515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674239" y="419111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, 2 Content over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4674239" y="1775159"/>
            <a:ext cx="4015800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3"/>
          </p:nvPr>
        </p:nvSpPr>
        <p:spPr>
          <a:xfrm>
            <a:off x="457200" y="4191119"/>
            <a:ext cx="8229239" cy="22060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0" y="0"/>
            <a:ext cx="9143639" cy="51350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685800" y="3355919"/>
            <a:ext cx="8076960" cy="16729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457200" y="6477119"/>
            <a:ext cx="2133360" cy="2739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2640600" y="6477119"/>
            <a:ext cx="5507279" cy="2739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8204400" y="6477119"/>
            <a:ext cx="733680" cy="273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‹#›</a:t>
            </a:fld>
            <a:endParaRPr lang="en-US" sz="1200" b="0" i="0" u="none" strike="noStrike" cap="none">
              <a:solidFill>
                <a:srgbClr val="FFFF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5128200"/>
            <a:ext cx="9143639" cy="45359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59" dir="5400000" algn="tl" rotWithShape="0">
              <a:srgbClr val="000000">
                <a:alpha val="60000"/>
              </a:srgb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39" cy="39772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Char char="○"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Char char="■"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Char char="●"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Char char="○"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Char char="■"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Char char="●"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Char char="○"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Char char="■"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0" y="1436040"/>
            <a:ext cx="9143639" cy="45359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59" dir="5400000" algn="tl" rotWithShape="0">
              <a:srgbClr val="000000">
                <a:alpha val="60000"/>
              </a:srgb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1" name="Shape 61"/>
          <p:cNvSpPr/>
          <p:nvPr/>
        </p:nvSpPr>
        <p:spPr>
          <a:xfrm>
            <a:off x="0" y="0"/>
            <a:ext cx="9143639" cy="143352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Char char="○"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Char char="■"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Char char="●"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Char char="○"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Char char="■"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Char char="●"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Char char="○"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Char char="■"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457200" y="6477119"/>
            <a:ext cx="2133360" cy="2739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2640600" y="6477119"/>
            <a:ext cx="5507279" cy="2739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8204400" y="6477119"/>
            <a:ext cx="733680" cy="273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454545"/>
                </a:solidFill>
                <a:latin typeface="Corbel"/>
                <a:ea typeface="Corbel"/>
                <a:cs typeface="Corbel"/>
                <a:sym typeface="Corbel"/>
              </a:rPr>
              <a:t>‹#›</a:t>
            </a:fld>
            <a:endParaRPr lang="en-US" sz="1200" b="0" i="0" u="none" strike="noStrike" cap="none">
              <a:solidFill>
                <a:srgbClr val="454545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://www.arxiv.org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8.jp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/>
        </p:nvSpPr>
        <p:spPr>
          <a:xfrm>
            <a:off x="753125" y="2592609"/>
            <a:ext cx="8076900" cy="1672800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5400" b="1" i="0" u="none" strike="noStrike" cap="none" dirty="0" err="1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Aspectos</a:t>
            </a:r>
            <a:r>
              <a:rPr lang="en-US" sz="5400" b="1" i="0" u="none" strike="noStrike" cap="none" dirty="0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5400" b="1" i="0" u="none" strike="noStrike" cap="none" dirty="0" err="1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práticos</a:t>
            </a:r>
            <a:r>
              <a:rPr lang="en-US" sz="5400" b="1" i="0" u="none" strike="noStrike" cap="none" dirty="0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da </a:t>
            </a:r>
            <a:r>
              <a:rPr lang="en-US" sz="5400" b="1" i="0" u="none" strike="noStrike" cap="none" dirty="0" err="1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bibliometria</a:t>
            </a:r>
            <a:r>
              <a:rPr lang="en-US" sz="5400" b="1" i="0" u="none" strike="noStrike" cap="none" dirty="0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e </a:t>
            </a:r>
            <a:r>
              <a:rPr lang="en-US" sz="5400" b="1" i="0" u="none" strike="noStrike" cap="none" dirty="0" err="1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ferramentas</a:t>
            </a:r>
            <a:r>
              <a:rPr lang="en-US" sz="5400" b="1" i="0" u="none" strike="noStrike" cap="none" dirty="0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de </a:t>
            </a:r>
            <a:r>
              <a:rPr lang="en-US" sz="5400" b="1" i="0" u="none" strike="noStrike" cap="none" dirty="0" err="1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difusão</a:t>
            </a:r>
            <a:r>
              <a:rPr lang="en-US" sz="5400" b="1" i="0" u="none" strike="noStrike" cap="none" dirty="0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5400" b="1" i="0" u="none" strike="noStrike" cap="none" dirty="0" err="1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científica</a:t>
            </a:r>
            <a:endParaRPr lang="en-US" sz="5400" b="1" i="0" u="none" strike="noStrike" cap="none" dirty="0">
              <a:solidFill>
                <a:srgbClr val="F0AD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4" name="Shape 124"/>
          <p:cNvSpPr/>
          <p:nvPr/>
        </p:nvSpPr>
        <p:spPr>
          <a:xfrm>
            <a:off x="61558" y="37341"/>
            <a:ext cx="3617640" cy="1310039"/>
          </a:xfrm>
          <a:prstGeom prst="rect">
            <a:avLst/>
          </a:prstGeom>
          <a:noFill/>
          <a:ln w="9525" cap="flat" cmpd="sng">
            <a:solidFill>
              <a:srgbClr val="000000">
                <a:alpha val="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Prof. Me. Fabio Gomes Rocha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gomesrocha@gmail.com</a:t>
            </a:r>
            <a:endParaRPr lang="en-US" sz="20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dirty="0" err="1" smtClean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www.fabiogomesrocha.com</a:t>
            </a:r>
            <a:endParaRPr lang="en-US" sz="2000" b="0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 descr="logo PPED_fundo transparente-0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701" y="4858752"/>
            <a:ext cx="4573776" cy="22661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Fator</a:t>
            </a:r>
            <a:r>
              <a:rPr lang="en-US" sz="45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de </a:t>
            </a: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impacto</a:t>
            </a:r>
            <a:endParaRPr lang="en-US" sz="4500" b="1" i="0" u="none" strike="noStrike" cap="none" dirty="0">
              <a:solidFill>
                <a:srgbClr val="F0AD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81" name="Shape 181"/>
          <p:cNvSpPr txBox="1"/>
          <p:nvPr/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Fator de Impacto: número de citações recebidas nos últimos dois anos, dividido pelo número de artigos publicados no mesmo período. </a:t>
            </a: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Por ser o índice mais importante para a média da comunidade, faz parte das informações oferecidas pelo Portal de Periódicos da CAPES.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sz="3200" b="0" i="0" u="none" strike="noStrike" cap="non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Calculando</a:t>
            </a:r>
            <a:r>
              <a:rPr lang="en-US" sz="45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Fator</a:t>
            </a:r>
            <a:r>
              <a:rPr lang="en-US" sz="45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de </a:t>
            </a: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impacto</a:t>
            </a:r>
            <a:endParaRPr lang="en-US" sz="4500" b="1" i="0" u="none" strike="noStrike" cap="none" dirty="0">
              <a:solidFill>
                <a:srgbClr val="F0AD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87" name="Shape 187"/>
          <p:cNvSpPr txBox="1"/>
          <p:nvPr/>
        </p:nvSpPr>
        <p:spPr>
          <a:xfrm>
            <a:off x="304800" y="1394150"/>
            <a:ext cx="8686800" cy="4864200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438839" marR="0" lvl="0" indent="-352480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30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A versão “oficial” é a que consta no JCR (Journal Citation Reports), mas é uma informação relativamente restrita e cara;</a:t>
            </a:r>
          </a:p>
          <a:p>
            <a:pPr marL="438839" marR="0" lvl="0" indent="-352480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30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O Publish or Perish fornece gratuitamente dados comparativos úteis (http://www.harzing.com/pop.htm);</a:t>
            </a:r>
          </a:p>
          <a:p>
            <a:pPr marL="438839" marR="0" lvl="0" indent="-352480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30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O SCImago é outro recurso ainda mais poderoso e, também, gratuito (http://www.scimagojr.com); </a:t>
            </a:r>
          </a:p>
          <a:p>
            <a:pPr marL="438839" marR="0" lvl="0" indent="-352480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30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Google Scholar permite você analisar seu fator de impacto.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sz="3200" b="0" i="0" u="none" strike="noStrike" cap="non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Usando</a:t>
            </a:r>
            <a:r>
              <a:rPr lang="en-US" sz="45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o Google </a:t>
            </a: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para</a:t>
            </a:r>
            <a:r>
              <a:rPr lang="en-US" sz="45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ver</a:t>
            </a:r>
            <a:r>
              <a:rPr lang="en-US" sz="45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o </a:t>
            </a: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impacto</a:t>
            </a:r>
            <a:endParaRPr lang="en-US" sz="4500" b="1" i="0" u="none" strike="noStrike" cap="none" dirty="0">
              <a:solidFill>
                <a:srgbClr val="F0AD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 t="-48732" b="-48731"/>
          <a:stretch/>
        </p:blipFill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36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O </a:t>
            </a:r>
            <a:r>
              <a:rPr lang="en-US" sz="36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que</a:t>
            </a:r>
            <a:r>
              <a:rPr lang="en-US" sz="36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a </a:t>
            </a:r>
            <a:r>
              <a:rPr lang="en-US" sz="36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Qualis</a:t>
            </a:r>
            <a:r>
              <a:rPr lang="en-US" sz="36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36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está</a:t>
            </a:r>
            <a:r>
              <a:rPr lang="en-US" sz="36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36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usando</a:t>
            </a:r>
            <a:r>
              <a:rPr lang="en-US" sz="36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36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ou</a:t>
            </a:r>
            <a:r>
              <a:rPr lang="en-US" sz="36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36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usará</a:t>
            </a:r>
            <a:r>
              <a:rPr lang="en-US" sz="36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e o </a:t>
            </a:r>
            <a:r>
              <a:rPr lang="en-US" sz="36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que</a:t>
            </a:r>
            <a:r>
              <a:rPr lang="en-US" sz="36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36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todos</a:t>
            </a:r>
            <a:r>
              <a:rPr lang="en-US" sz="36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36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usam</a:t>
            </a:r>
            <a:r>
              <a:rPr lang="en-US" sz="36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no </a:t>
            </a:r>
            <a:r>
              <a:rPr lang="en-US" sz="36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mundo</a:t>
            </a:r>
            <a:r>
              <a:rPr lang="en-US" sz="36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?</a:t>
            </a:r>
          </a:p>
        </p:txBody>
      </p:sp>
      <p:sp>
        <p:nvSpPr>
          <p:cNvPr id="199" name="Shape 199"/>
          <p:cNvSpPr txBox="1"/>
          <p:nvPr/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Eigenfactor</a:t>
            </a:r>
          </a:p>
          <a:p>
            <a:pPr marL="118800" marR="0" lvl="0" indent="-450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Article Influence</a:t>
            </a:r>
          </a:p>
          <a:p>
            <a:pPr marL="118800" marR="0" lvl="0" indent="-4500" algn="l" rtl="0">
              <a:lnSpc>
                <a:spcPct val="100000"/>
              </a:lnSpc>
              <a:spcBef>
                <a:spcPts val="0"/>
              </a:spcBef>
              <a:buNone/>
            </a:pPr>
            <a:endParaRPr sz="3200" b="0" i="0" u="none" strike="noStrike" cap="non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Cited-half life</a:t>
            </a:r>
          </a:p>
          <a:p>
            <a:pPr marL="118800" marR="0" lvl="0" indent="-4500" algn="l" rtl="0">
              <a:lnSpc>
                <a:spcPct val="100000"/>
              </a:lnSpc>
              <a:spcBef>
                <a:spcPts val="0"/>
              </a:spcBef>
              <a:buNone/>
            </a:pPr>
            <a:endParaRPr sz="3200" b="0" i="0" u="none" strike="noStrike" cap="non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HIndex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Fabi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x-none" sz="2400" dirty="0" smtClean="0"/>
              <a:t>Pesquisa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/>
              <a:t>Fator</a:t>
            </a:r>
            <a:r>
              <a:rPr lang="en-US" sz="2400" dirty="0" smtClean="0"/>
              <a:t> </a:t>
            </a:r>
            <a:r>
              <a:rPr lang="en-US" sz="2400" dirty="0"/>
              <a:t>de </a:t>
            </a:r>
            <a:r>
              <a:rPr lang="en-US" sz="2400" dirty="0" err="1" smtClean="0"/>
              <a:t>impacto</a:t>
            </a: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800" b="1" dirty="0" err="1" smtClean="0">
                <a:solidFill>
                  <a:srgbClr val="800000"/>
                </a:solidFill>
              </a:rPr>
              <a:t>Revisão</a:t>
            </a:r>
            <a:r>
              <a:rPr lang="en-US" sz="2800" b="1" dirty="0" smtClean="0">
                <a:solidFill>
                  <a:srgbClr val="800000"/>
                </a:solidFill>
              </a:rPr>
              <a:t> </a:t>
            </a:r>
            <a:r>
              <a:rPr lang="en-US" sz="2800" b="1" dirty="0" err="1" smtClean="0">
                <a:solidFill>
                  <a:srgbClr val="800000"/>
                </a:solidFill>
              </a:rPr>
              <a:t>Sistemática</a:t>
            </a:r>
            <a:endParaRPr lang="en-US" sz="2800" b="1" dirty="0" smtClean="0">
              <a:solidFill>
                <a:srgbClr val="800000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/>
              <a:t>Buscas</a:t>
            </a:r>
            <a:r>
              <a:rPr lang="en-US" sz="2400" dirty="0" smtClean="0"/>
              <a:t> de </a:t>
            </a:r>
            <a:r>
              <a:rPr lang="en-US" sz="2400" dirty="0" err="1" smtClean="0"/>
              <a:t>trabalhos</a:t>
            </a: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400" dirty="0" err="1" smtClean="0"/>
              <a:t>Mão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massa</a:t>
            </a: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pt-BR" sz="2400" dirty="0" smtClean="0"/>
          </a:p>
          <a:p>
            <a:pPr marL="285750" indent="-285750">
              <a:buFont typeface="Arial"/>
              <a:buChar char="•"/>
            </a:pPr>
            <a:endParaRPr lang="pt-BR" dirty="0" smtClean="0"/>
          </a:p>
          <a:p>
            <a:pPr marL="285750" indent="-285750">
              <a:buFont typeface="Arial"/>
              <a:buChar char="•"/>
            </a:pPr>
            <a:endParaRPr lang="pt-BR" dirty="0"/>
          </a:p>
        </p:txBody>
      </p:sp>
      <p:sp>
        <p:nvSpPr>
          <p:cNvPr id="7" name="Shape 138"/>
          <p:cNvSpPr txBox="1"/>
          <p:nvPr/>
        </p:nvSpPr>
        <p:spPr>
          <a:xfrm>
            <a:off x="609600" y="3079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 dirty="0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Agenda</a:t>
            </a:r>
            <a:endParaRPr lang="en-US" sz="4500" b="1" i="0" u="none" strike="noStrike" cap="none" dirty="0">
              <a:solidFill>
                <a:srgbClr val="F0AD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7391" y="1775159"/>
            <a:ext cx="25019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740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dirty="0" err="1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Revis</a:t>
            </a:r>
            <a:r>
              <a:rPr lang="en-US" sz="4500" b="1" dirty="0" err="1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ão</a:t>
            </a:r>
            <a:r>
              <a:rPr lang="en-US" sz="4500" b="1" dirty="0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4500" b="1" dirty="0" err="1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Sistemática</a:t>
            </a:r>
            <a:endParaRPr lang="en-US" sz="4500" b="1" i="0" u="none" strike="noStrike" cap="none" dirty="0">
              <a:solidFill>
                <a:srgbClr val="F0AD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14839" r="48971"/>
          <a:stretch/>
        </p:blipFill>
        <p:spPr>
          <a:xfrm>
            <a:off x="1299429" y="1695656"/>
            <a:ext cx="6910605" cy="5162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110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Bases de dados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Portal de periódico da Capes</a:t>
            </a: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Portal de Teses da Capes</a:t>
            </a: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ISI Wef of Science</a:t>
            </a: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Scopus</a:t>
            </a: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Google Scholar</a:t>
            </a: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Outras.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Fabi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x-none" sz="2400" dirty="0" smtClean="0"/>
              <a:t>Pesquisa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/>
              <a:t>Fator</a:t>
            </a:r>
            <a:r>
              <a:rPr lang="en-US" sz="2400" dirty="0" smtClean="0"/>
              <a:t> </a:t>
            </a:r>
            <a:r>
              <a:rPr lang="en-US" sz="2400" dirty="0"/>
              <a:t>de </a:t>
            </a:r>
            <a:r>
              <a:rPr lang="en-US" sz="2400" dirty="0" err="1" smtClean="0"/>
              <a:t>impacto</a:t>
            </a: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400" dirty="0" err="1" smtClean="0"/>
              <a:t>Revisão</a:t>
            </a:r>
            <a:r>
              <a:rPr lang="en-US" sz="2400" dirty="0" smtClean="0"/>
              <a:t> </a:t>
            </a:r>
            <a:r>
              <a:rPr lang="en-US" sz="2400" dirty="0" err="1" smtClean="0"/>
              <a:t>Sistemática</a:t>
            </a: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800" b="1" dirty="0" err="1" smtClean="0">
                <a:solidFill>
                  <a:srgbClr val="800000"/>
                </a:solidFill>
              </a:rPr>
              <a:t>Buscas</a:t>
            </a:r>
            <a:r>
              <a:rPr lang="en-US" sz="2800" b="1" dirty="0" smtClean="0">
                <a:solidFill>
                  <a:srgbClr val="800000"/>
                </a:solidFill>
              </a:rPr>
              <a:t> de </a:t>
            </a:r>
            <a:r>
              <a:rPr lang="en-US" sz="2800" b="1" dirty="0" err="1" smtClean="0">
                <a:solidFill>
                  <a:srgbClr val="800000"/>
                </a:solidFill>
              </a:rPr>
              <a:t>trabalhos</a:t>
            </a:r>
            <a:endParaRPr lang="en-US" sz="2800" b="1" dirty="0" smtClean="0">
              <a:solidFill>
                <a:srgbClr val="800000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/>
              <a:t>Mão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massa</a:t>
            </a: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pt-BR" sz="2400" dirty="0" smtClean="0"/>
          </a:p>
          <a:p>
            <a:pPr marL="285750" indent="-285750">
              <a:buFont typeface="Arial"/>
              <a:buChar char="•"/>
            </a:pPr>
            <a:endParaRPr lang="pt-BR" dirty="0" smtClean="0"/>
          </a:p>
          <a:p>
            <a:pPr marL="285750" indent="-285750">
              <a:buFont typeface="Arial"/>
              <a:buChar char="•"/>
            </a:pPr>
            <a:endParaRPr lang="pt-BR" dirty="0"/>
          </a:p>
        </p:txBody>
      </p:sp>
      <p:sp>
        <p:nvSpPr>
          <p:cNvPr id="7" name="Shape 138"/>
          <p:cNvSpPr txBox="1"/>
          <p:nvPr/>
        </p:nvSpPr>
        <p:spPr>
          <a:xfrm>
            <a:off x="609600" y="3079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 dirty="0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Agenda</a:t>
            </a:r>
            <a:endParaRPr lang="en-US" sz="4500" b="1" i="0" u="none" strike="noStrike" cap="none" dirty="0">
              <a:solidFill>
                <a:srgbClr val="F0AD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7391" y="1775159"/>
            <a:ext cx="25019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740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/>
          <p:nvPr/>
        </p:nvSpPr>
        <p:spPr>
          <a:xfrm>
            <a:off x="457200" y="155519"/>
            <a:ext cx="8229300" cy="1252500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Google Scholar</a:t>
            </a:r>
          </a:p>
        </p:txBody>
      </p:sp>
      <p:sp>
        <p:nvSpPr>
          <p:cNvPr id="223" name="Shape 223"/>
          <p:cNvSpPr txBox="1"/>
          <p:nvPr/>
        </p:nvSpPr>
        <p:spPr>
          <a:xfrm>
            <a:off x="457200" y="1775159"/>
            <a:ext cx="8229300" cy="4625400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“texto” </a:t>
            </a:r>
            <a:r>
              <a:rPr lang="en-US" sz="32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→</a:t>
            </a: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busca texto na íntegra</a:t>
            </a: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texto +texto </a:t>
            </a:r>
            <a:r>
              <a:rPr lang="en-US" sz="32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→</a:t>
            </a: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traz as duas informações</a:t>
            </a: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texto ext:pdf </a:t>
            </a:r>
            <a:r>
              <a:rPr lang="en-US" sz="32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→</a:t>
            </a: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traz dados com informações com base no texto, desde que a extensão seja em pdf;</a:t>
            </a: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texto –texto </a:t>
            </a:r>
            <a:r>
              <a:rPr lang="en-US" sz="3200" b="0" i="0" u="none" strike="noStrike" cap="none">
                <a:solidFill>
                  <a:srgbClr val="0000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→</a:t>
            </a: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traz informações com o primeiro texto sem o segundo.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Periódicos da CAPES</a:t>
            </a:r>
          </a:p>
        </p:txBody>
      </p:sp>
      <p:pic>
        <p:nvPicPr>
          <p:cNvPr id="229" name="Shape 229"/>
          <p:cNvPicPr preferRelativeResize="0"/>
          <p:nvPr/>
        </p:nvPicPr>
        <p:blipFill rotWithShape="1">
          <a:blip r:embed="rId3">
            <a:alphaModFix/>
          </a:blip>
          <a:srcRect l="28448" t="53540" r="32400" b="8444"/>
          <a:stretch/>
        </p:blipFill>
        <p:spPr>
          <a:xfrm>
            <a:off x="1442520" y="2279519"/>
            <a:ext cx="6176879" cy="3747960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Shape 230"/>
          <p:cNvSpPr/>
          <p:nvPr/>
        </p:nvSpPr>
        <p:spPr>
          <a:xfrm>
            <a:off x="2478600" y="4406400"/>
            <a:ext cx="3411720" cy="1131839"/>
          </a:xfrm>
          <a:prstGeom prst="left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 w="9525" cap="flat" cmpd="sng">
            <a:solidFill>
              <a:srgbClr val="EAA9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000" dist="25400" dir="5400000" rotWithShape="0">
              <a:srgbClr val="000000">
                <a:alpha val="37647"/>
              </a:srgbClr>
            </a:outerShdw>
          </a:effectLst>
        </p:spPr>
        <p:txBody>
          <a:bodyPr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Permite buscar bases como isi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Fabi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pt-BR" sz="2400" dirty="0" smtClean="0"/>
              <a:t>Doutorando do PPED</a:t>
            </a:r>
          </a:p>
          <a:p>
            <a:pPr marL="285750" indent="-285750">
              <a:buFont typeface="Arial"/>
              <a:buChar char="•"/>
            </a:pPr>
            <a:r>
              <a:rPr lang="pt-BR" sz="2400" dirty="0" smtClean="0"/>
              <a:t>Mestre em Ci</a:t>
            </a:r>
            <a:r>
              <a:rPr lang="pt-BR" sz="2400" dirty="0" smtClean="0"/>
              <a:t>ências da Computação </a:t>
            </a:r>
            <a:r>
              <a:rPr lang="mr-IN" sz="2400" dirty="0" smtClean="0"/>
              <a:t>–</a:t>
            </a:r>
            <a:r>
              <a:rPr lang="pt-BR" sz="2400" dirty="0" smtClean="0"/>
              <a:t> UFS</a:t>
            </a:r>
          </a:p>
          <a:p>
            <a:pPr marL="285750" indent="-285750">
              <a:buFont typeface="Arial"/>
              <a:buChar char="•"/>
            </a:pPr>
            <a:r>
              <a:rPr lang="pt-BR" sz="2400" dirty="0" smtClean="0"/>
              <a:t>Bacharel em Sistemas de Informação</a:t>
            </a:r>
          </a:p>
          <a:p>
            <a:pPr marL="285750" indent="-285750">
              <a:buFont typeface="Arial"/>
              <a:buChar char="•"/>
            </a:pPr>
            <a:r>
              <a:rPr lang="pt-BR" sz="2400" dirty="0" smtClean="0"/>
              <a:t>Tecnólogo em Programação Web</a:t>
            </a:r>
          </a:p>
          <a:p>
            <a:pPr marL="285750" indent="-285750">
              <a:buFont typeface="Arial"/>
              <a:buChar char="•"/>
            </a:pPr>
            <a:r>
              <a:rPr lang="pt-BR" sz="2400" dirty="0" smtClean="0"/>
              <a:t>Professor dos cursos de Ci</a:t>
            </a:r>
            <a:r>
              <a:rPr lang="pt-BR" sz="2400" dirty="0" smtClean="0"/>
              <a:t>ências da Computação e Sistemas de Informação </a:t>
            </a:r>
            <a:r>
              <a:rPr lang="mr-IN" sz="2400" dirty="0" smtClean="0"/>
              <a:t>–</a:t>
            </a:r>
            <a:r>
              <a:rPr lang="pt-BR" sz="2400" dirty="0" smtClean="0"/>
              <a:t> Unit</a:t>
            </a:r>
          </a:p>
          <a:p>
            <a:pPr marL="285750" indent="-285750">
              <a:buFont typeface="Arial"/>
              <a:buChar char="•"/>
            </a:pPr>
            <a:r>
              <a:rPr lang="pt-BR" sz="2400" dirty="0" smtClean="0"/>
              <a:t>Líder do GPITIC</a:t>
            </a:r>
          </a:p>
          <a:p>
            <a:pPr marL="285750" indent="-285750">
              <a:buFont typeface="Arial"/>
              <a:buChar char="•"/>
            </a:pPr>
            <a:r>
              <a:rPr lang="pt-BR" sz="2400" dirty="0" smtClean="0"/>
              <a:t>Membro do </a:t>
            </a:r>
            <a:r>
              <a:rPr lang="pt-BR" sz="2400" dirty="0" smtClean="0"/>
              <a:t>GPHPE</a:t>
            </a:r>
          </a:p>
          <a:p>
            <a:pPr marL="285750" indent="-285750">
              <a:buFont typeface="Arial"/>
              <a:buChar char="•"/>
            </a:pPr>
            <a:r>
              <a:rPr lang="pt-BR" sz="2400" dirty="0" smtClean="0"/>
              <a:t>Editor executivo da Revista Interfaces Cient</a:t>
            </a:r>
            <a:r>
              <a:rPr lang="pt-BR" sz="2400" dirty="0" smtClean="0"/>
              <a:t>í</a:t>
            </a:r>
            <a:r>
              <a:rPr lang="pt-BR" sz="2400" dirty="0" smtClean="0"/>
              <a:t>ficas: Exatas e Tecnol</a:t>
            </a:r>
            <a:r>
              <a:rPr lang="pt-BR" sz="2400" dirty="0" smtClean="0"/>
              <a:t>ógica</a:t>
            </a:r>
          </a:p>
          <a:p>
            <a:pPr marL="285750" indent="-285750">
              <a:buFont typeface="Arial"/>
              <a:buChar char="•"/>
            </a:pPr>
            <a:endParaRPr lang="pt-BR" dirty="0" smtClean="0"/>
          </a:p>
          <a:p>
            <a:pPr marL="285750" indent="-285750">
              <a:buFont typeface="Arial"/>
              <a:buChar char="•"/>
            </a:pPr>
            <a:endParaRPr lang="pt-BR" dirty="0"/>
          </a:p>
        </p:txBody>
      </p:sp>
      <p:sp>
        <p:nvSpPr>
          <p:cNvPr id="133" name="Shape 133"/>
          <p:cNvSpPr/>
          <p:nvPr/>
        </p:nvSpPr>
        <p:spPr>
          <a:xfrm>
            <a:off x="3518639" y="6400800"/>
            <a:ext cx="5960100" cy="364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Baseado na palestra do Prof. Dr. Alejandro C. Frery</a:t>
            </a:r>
          </a:p>
        </p:txBody>
      </p:sp>
      <p:sp>
        <p:nvSpPr>
          <p:cNvPr id="7" name="Shape 138"/>
          <p:cNvSpPr txBox="1"/>
          <p:nvPr/>
        </p:nvSpPr>
        <p:spPr>
          <a:xfrm>
            <a:off x="609600" y="3079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 dirty="0" err="1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Qualifica</a:t>
            </a:r>
            <a:r>
              <a:rPr lang="en-US" sz="4500" b="1" i="0" u="none" strike="noStrike" cap="none" dirty="0" err="1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ção</a:t>
            </a:r>
            <a:endParaRPr lang="en-US" sz="4500" b="1" i="0" u="none" strike="noStrike" cap="none" dirty="0">
              <a:solidFill>
                <a:srgbClr val="F0AD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Periódicos da CAPES: Busca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Permite identificar as bases disponíveis no portal por: </a:t>
            </a:r>
          </a:p>
          <a:p>
            <a:pPr marL="731520" marR="0" lvl="1" indent="-274319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60B5CC"/>
              </a:buClr>
              <a:buSzPct val="90000"/>
              <a:buFont typeface="Noto Sans Symbols"/>
              <a:buChar char="▪"/>
            </a:pPr>
            <a:r>
              <a:rPr lang="en-US" sz="2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Palavras do título ou ordem alfabética; </a:t>
            </a:r>
          </a:p>
          <a:p>
            <a:pPr marL="731520" marR="0" lvl="1" indent="-274319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60B5CC"/>
              </a:buClr>
              <a:buSzPct val="90000"/>
              <a:buFont typeface="Noto Sans Symbols"/>
              <a:buChar char="▪"/>
            </a:pPr>
            <a:r>
              <a:rPr lang="en-US" sz="2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Tipo de conteúdo abrangido, editor/fornecedor; e</a:t>
            </a:r>
          </a:p>
          <a:p>
            <a:pPr marL="731520" marR="0" lvl="1" indent="-274319" algn="l" rtl="0">
              <a:lnSpc>
                <a:spcPct val="100000"/>
              </a:lnSpc>
              <a:spcBef>
                <a:spcPts val="561"/>
              </a:spcBef>
              <a:buClr>
                <a:srgbClr val="60B5CC"/>
              </a:buClr>
              <a:buSzPct val="90000"/>
              <a:buFont typeface="Noto Sans Symbols"/>
              <a:buChar char="▪"/>
            </a:pPr>
            <a:r>
              <a:rPr lang="en-US" sz="2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Área/ subárea com opções de exibição de todo o conteúdo do portal ou apenas bases de livre acesso ou nacionais.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sz="3200" b="0" i="0" u="none" strike="noStrike" cap="non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Busca por assunto</a:t>
            </a:r>
          </a:p>
        </p:txBody>
      </p:sp>
      <p:sp>
        <p:nvSpPr>
          <p:cNvPr id="242" name="Shape 242"/>
          <p:cNvSpPr txBox="1"/>
          <p:nvPr/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Dispõe de ferramenta de busca que permite identificar artigos e documentos  que tratam sobre os termos utilizados na busca. </a:t>
            </a: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A busca é realizada em diferentes fontes de informação e os resultados podem ser analisados com filtros referentes aos conteúdos recuperados.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sz="3200" b="0" i="0" u="none" strike="noStrike" cap="non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Termos de busca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457200" y="1583684"/>
            <a:ext cx="8229300" cy="4625400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438839" marR="0" lvl="0" indent="-27628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Buscando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por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uma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expressão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-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Uso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de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termos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simples e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compostos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:</a:t>
            </a:r>
          </a:p>
          <a:p>
            <a:pPr marL="731520" lvl="1" indent="-228600">
              <a:spcBef>
                <a:spcPts val="561"/>
              </a:spcBef>
              <a:buClr>
                <a:srgbClr val="60B5CC"/>
              </a:buClr>
              <a:buSzPct val="100000"/>
              <a:buFont typeface="Noto Sans Symbols"/>
              <a:buChar char="▪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O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uso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de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aspas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no “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termo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composto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” 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recupera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os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registros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que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contenham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as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palavras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juntas. </a:t>
            </a:r>
            <a:r>
              <a:rPr lang="en-US" sz="1800" dirty="0">
                <a:latin typeface="Corbel"/>
                <a:ea typeface="Corbel"/>
                <a:cs typeface="Corbel"/>
                <a:sym typeface="Corbel"/>
              </a:rPr>
              <a:t>“Educational technology”</a:t>
            </a:r>
            <a:endParaRPr lang="en-US" sz="1800" b="0" i="0" u="none" strike="noStrike" cap="none" dirty="0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731520" marR="0" lvl="1" indent="-228600" algn="l" rtl="0">
              <a:lnSpc>
                <a:spcPct val="100000"/>
              </a:lnSpc>
              <a:spcBef>
                <a:spcPts val="561"/>
              </a:spcBef>
              <a:buClr>
                <a:srgbClr val="60B5CC"/>
              </a:buClr>
              <a:buSzPct val="100000"/>
              <a:buFont typeface="Noto Sans Symbols"/>
              <a:buChar char="▪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O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termo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composto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,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sem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aspas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, o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sistema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localiza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registros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que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contenham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as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palavras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,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não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importando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a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posição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.</a:t>
            </a:r>
          </a:p>
          <a:p>
            <a:pPr marL="438839" marR="0" lvl="0" indent="-27628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Uso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de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booleanos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:</a:t>
            </a:r>
          </a:p>
          <a:p>
            <a:pPr marL="731520" marR="0" lvl="1" indent="-228600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60B5CC"/>
              </a:buClr>
              <a:buSzPct val="100000"/>
              <a:buFont typeface="Noto Sans Symbols"/>
              <a:buChar char="▪"/>
            </a:pP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Os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operadores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devem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ser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digitados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em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letras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maiúsculas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,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caso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contrário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será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considerado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como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parte da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expressão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de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busca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.</a:t>
            </a:r>
          </a:p>
          <a:p>
            <a:pPr marL="996840" marR="0" lvl="2" indent="-19674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E66C7D"/>
              </a:buClr>
              <a:buSzPct val="100000"/>
              <a:buFont typeface="Arial"/>
              <a:buChar char="▪"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AND </a:t>
            </a:r>
            <a:r>
              <a:rPr lang="en-US" sz="1800" b="0" i="0" u="none" strike="noStrike" cap="none" dirty="0" smtClean="0">
                <a:solidFill>
                  <a:srgbClr val="000000"/>
                </a:solidFill>
                <a:latin typeface="Corbel"/>
                <a:ea typeface="Corbel"/>
                <a:cs typeface="Corbel"/>
                <a:sym typeface="Wingdings"/>
              </a:rPr>
              <a:t> </a:t>
            </a:r>
            <a:r>
              <a:rPr lang="en-US" sz="1800" b="0" i="0" u="none" strike="noStrike" cap="none" dirty="0" err="1" smtClean="0">
                <a:solidFill>
                  <a:srgbClr val="000000"/>
                </a:solidFill>
                <a:latin typeface="Corbel"/>
                <a:ea typeface="Corbel"/>
                <a:cs typeface="Corbel"/>
                <a:sym typeface="Wingdings"/>
              </a:rPr>
              <a:t>significa</a:t>
            </a:r>
            <a:r>
              <a:rPr lang="en-US" sz="1800" b="0" i="0" u="none" strike="noStrike" cap="none" dirty="0" smtClean="0">
                <a:solidFill>
                  <a:srgbClr val="000000"/>
                </a:solidFill>
                <a:latin typeface="Corbel"/>
                <a:ea typeface="Corbel"/>
                <a:cs typeface="Corbel"/>
                <a:sym typeface="Wingdings"/>
              </a:rPr>
              <a:t> e</a:t>
            </a:r>
            <a:endParaRPr lang="en-US" sz="1800" b="0" i="0" u="none" strike="noStrike" cap="none" dirty="0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996840" marR="0" lvl="2" indent="-196740" algn="l" rtl="0">
              <a:lnSpc>
                <a:spcPct val="100000"/>
              </a:lnSpc>
              <a:spcBef>
                <a:spcPts val="479"/>
              </a:spcBef>
              <a:spcAft>
                <a:spcPts val="0"/>
              </a:spcAft>
              <a:buClr>
                <a:srgbClr val="E66C7D"/>
              </a:buClr>
              <a:buSzPct val="100000"/>
              <a:buFont typeface="Arial"/>
              <a:buChar char="▪"/>
            </a:pPr>
            <a:r>
              <a:rPr lang="en-US" sz="1800" b="0" i="0" u="none" strike="noStrike" cap="none" dirty="0" smtClean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OR </a:t>
            </a:r>
            <a:r>
              <a:rPr lang="en-US" sz="1800" b="0" i="0" u="none" strike="noStrike" cap="none" dirty="0" smtClean="0">
                <a:solidFill>
                  <a:srgbClr val="000000"/>
                </a:solidFill>
                <a:latin typeface="Corbel"/>
                <a:ea typeface="Corbel"/>
                <a:cs typeface="Corbel"/>
                <a:sym typeface="Wingdings"/>
              </a:rPr>
              <a:t> </a:t>
            </a:r>
            <a:r>
              <a:rPr lang="en-US" sz="1800" b="0" i="0" u="none" strike="noStrike" cap="none" dirty="0" err="1" smtClean="0">
                <a:solidFill>
                  <a:srgbClr val="000000"/>
                </a:solidFill>
                <a:latin typeface="Corbel"/>
                <a:ea typeface="Corbel"/>
                <a:cs typeface="Corbel"/>
                <a:sym typeface="Wingdings"/>
              </a:rPr>
              <a:t>significa</a:t>
            </a:r>
            <a:r>
              <a:rPr lang="en-US" sz="1800" b="0" i="0" u="none" strike="noStrike" cap="none" dirty="0" smtClean="0">
                <a:solidFill>
                  <a:srgbClr val="000000"/>
                </a:solidFill>
                <a:latin typeface="Corbel"/>
                <a:ea typeface="Corbel"/>
                <a:cs typeface="Corbel"/>
                <a:sym typeface="Wingdings"/>
              </a:rPr>
              <a:t> </a:t>
            </a:r>
            <a:r>
              <a:rPr lang="en-US" sz="1800" b="0" i="0" u="none" strike="noStrike" cap="none" dirty="0" err="1" smtClean="0">
                <a:solidFill>
                  <a:srgbClr val="000000"/>
                </a:solidFill>
                <a:latin typeface="Corbel"/>
                <a:ea typeface="Corbel"/>
                <a:cs typeface="Corbel"/>
                <a:sym typeface="Wingdings"/>
              </a:rPr>
              <a:t>ou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		</a:t>
            </a:r>
          </a:p>
          <a:p>
            <a:pPr marL="996840" marR="0" lvl="2" indent="-196740" algn="l" rtl="0">
              <a:lnSpc>
                <a:spcPct val="100000"/>
              </a:lnSpc>
              <a:spcBef>
                <a:spcPts val="479"/>
              </a:spcBef>
              <a:buClr>
                <a:srgbClr val="E66C7D"/>
              </a:buClr>
              <a:buSzPct val="100000"/>
              <a:buFont typeface="Arial"/>
              <a:buChar char="▪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NOT </a:t>
            </a:r>
            <a:r>
              <a:rPr lang="en-US" sz="1800" dirty="0" smtClean="0">
                <a:latin typeface="Corbel"/>
                <a:ea typeface="Corbel"/>
                <a:cs typeface="Corbel"/>
                <a:sym typeface="Wingdings"/>
              </a:rPr>
              <a:t> </a:t>
            </a:r>
            <a:r>
              <a:rPr lang="en-US" sz="1800" dirty="0" err="1" smtClean="0">
                <a:latin typeface="Corbel"/>
                <a:ea typeface="Corbel"/>
                <a:cs typeface="Corbel"/>
                <a:sym typeface="Wingdings"/>
              </a:rPr>
              <a:t>signigica</a:t>
            </a:r>
            <a:r>
              <a:rPr lang="en-US" sz="1800" dirty="0" smtClean="0">
                <a:latin typeface="Corbel"/>
                <a:ea typeface="Corbel"/>
                <a:cs typeface="Corbel"/>
                <a:sym typeface="Wingdings"/>
              </a:rPr>
              <a:t> </a:t>
            </a:r>
            <a:r>
              <a:rPr lang="en-US" sz="1800" dirty="0" err="1" smtClean="0">
                <a:latin typeface="Corbel"/>
                <a:ea typeface="Corbel"/>
                <a:cs typeface="Corbel"/>
                <a:sym typeface="Wingdings"/>
              </a:rPr>
              <a:t>n</a:t>
            </a:r>
            <a:r>
              <a:rPr lang="en-US" sz="1800" dirty="0" err="1" smtClean="0">
                <a:latin typeface="Corbel"/>
                <a:ea typeface="Corbel"/>
                <a:cs typeface="Corbel"/>
                <a:sym typeface="Wingdings"/>
              </a:rPr>
              <a:t>ão</a:t>
            </a:r>
            <a:endParaRPr lang="en-US" sz="1800" b="0" i="0" u="none" strike="noStrike" cap="none" dirty="0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438839" marR="0" lvl="0" indent="-276280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Se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nenhum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operador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for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incluído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a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busca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é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realizada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procurando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todas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as </a:t>
            </a:r>
            <a:r>
              <a:rPr lang="en-US" sz="18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palavras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.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Termos de busca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438839" marR="0" lvl="0" indent="-314380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Uso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de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caracteres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curinga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:</a:t>
            </a:r>
          </a:p>
          <a:p>
            <a:pPr marL="438839" marR="0" lvl="0" indent="-31438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?     Use o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sinal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de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interrogação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no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lugar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de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uma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letra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para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que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a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ferramenta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de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busca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encontre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as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variações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da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grafia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da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palavra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.</a:t>
            </a:r>
          </a:p>
          <a:p>
            <a:pPr marL="731520" marR="0" lvl="1" indent="-266700" algn="l" rtl="0">
              <a:lnSpc>
                <a:spcPct val="100000"/>
              </a:lnSpc>
              <a:spcBef>
                <a:spcPts val="561"/>
              </a:spcBef>
              <a:buClr>
                <a:srgbClr val="60B5CC"/>
              </a:buClr>
              <a:buSzPct val="100000"/>
              <a:buFont typeface="Noto Sans Symbols"/>
              <a:buChar char="▪"/>
            </a:pP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Wom?n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      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para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recuperar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woman e women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sz="2400" b="0" i="0" u="none" strike="noStrike" cap="none" dirty="0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438839" marR="0" lvl="0" indent="-31438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*	  Use o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sinal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de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asterisco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no final da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palavra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para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recuperar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as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variações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dos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sufixos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</a:p>
          <a:p>
            <a:pPr marL="731520" marR="0" lvl="1" indent="-266700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60B5CC"/>
              </a:buClr>
              <a:buSzPct val="100000"/>
              <a:buFont typeface="Noto Sans Symbols"/>
              <a:buChar char="▪"/>
            </a:pP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Behavio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*        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para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recuperar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behavior ,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behaviour</a:t>
            </a:r>
            <a:endParaRPr lang="en-US" sz="2400" b="0" i="0" u="none" strike="noStrike" cap="none" dirty="0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731520" marR="0" lvl="1" indent="-266700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60B5CC"/>
              </a:buClr>
              <a:buSzPct val="100000"/>
              <a:buFont typeface="Noto Sans Symbols"/>
              <a:buChar char="▪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Sustain*         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para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recuperar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sustainable , sustainability</a:t>
            </a:r>
          </a:p>
          <a:p>
            <a:pPr marL="731520" marR="0" lvl="1" indent="-266700" algn="l" rtl="0">
              <a:lnSpc>
                <a:spcPct val="100000"/>
              </a:lnSpc>
              <a:spcBef>
                <a:spcPts val="561"/>
              </a:spcBef>
              <a:buClr>
                <a:srgbClr val="60B5CC"/>
              </a:buClr>
              <a:buSzPct val="100000"/>
              <a:buFont typeface="Noto Sans Symbols"/>
              <a:buChar char="▪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Develop*        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para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recuperar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 development , developing, developmental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Exemplos de busca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457200" y="1622759"/>
            <a:ext cx="8229300" cy="4625400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438839" marR="0" lvl="0" indent="-352480" algn="just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3000" b="0" i="0" u="none" strike="noStrike" cap="none" dirty="0" err="1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Documentos</a:t>
            </a:r>
            <a:r>
              <a:rPr lang="en-US" sz="3000" b="0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sobre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</a:t>
            </a:r>
            <a:r>
              <a:rPr lang="en-US" sz="3000" b="0" i="0" u="none" strike="noStrike" cap="none" dirty="0" err="1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tecnologia</a:t>
            </a:r>
            <a:r>
              <a:rPr lang="en-US" sz="3000" b="0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</a:t>
            </a:r>
            <a:r>
              <a:rPr lang="en-US" sz="3000" b="0" i="0" u="none" strike="noStrike" cap="none" dirty="0" err="1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educacional</a:t>
            </a:r>
            <a:r>
              <a:rPr lang="en-US" sz="3000" b="0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e </a:t>
            </a:r>
            <a:r>
              <a:rPr lang="en-US" sz="3000" b="0" i="0" u="none" strike="noStrike" cap="none" dirty="0" err="1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crian</a:t>
            </a:r>
            <a:r>
              <a:rPr lang="en-US" sz="3000" b="0" i="0" u="none" strike="noStrike" cap="none" dirty="0" err="1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ça</a:t>
            </a:r>
            <a:r>
              <a:rPr lang="en-US" sz="3000" b="0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</a:t>
            </a:r>
            <a:r>
              <a:rPr lang="en-US" sz="3000" b="0" i="0" u="none" strike="noStrike" cap="none" dirty="0" err="1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ou</a:t>
            </a:r>
            <a:r>
              <a:rPr lang="en-US" sz="3000" b="0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</a:t>
            </a:r>
            <a:r>
              <a:rPr lang="en-US" sz="3000" b="0" i="0" u="none" strike="noStrike" cap="none" dirty="0" err="1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jovens</a:t>
            </a:r>
            <a:r>
              <a:rPr lang="en-US" sz="3000" b="0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</a:t>
            </a:r>
            <a:r>
              <a:rPr lang="en-US" sz="3000" b="0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use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: </a:t>
            </a:r>
            <a:r>
              <a:rPr lang="en-US" sz="3000" b="0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“</a:t>
            </a:r>
            <a:r>
              <a:rPr lang="en-US" sz="3000" b="0" i="0" u="none" strike="noStrike" cap="none" dirty="0" err="1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tecnologia</a:t>
            </a:r>
            <a:r>
              <a:rPr lang="en-US" sz="3000" b="0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</a:t>
            </a:r>
            <a:r>
              <a:rPr lang="en-US" sz="3000" b="0" i="0" u="none" strike="noStrike" cap="none" dirty="0" err="1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educacional</a:t>
            </a:r>
            <a:r>
              <a:rPr lang="en-US" sz="3000" b="0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”</a:t>
            </a:r>
            <a:r>
              <a:rPr lang="en-US" sz="3000" b="1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AND  </a:t>
            </a:r>
            <a:r>
              <a:rPr lang="en-US" sz="3000" b="1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(</a:t>
            </a:r>
            <a:r>
              <a:rPr lang="en-US" sz="3000" b="1" i="0" u="none" strike="noStrike" cap="none" dirty="0" err="1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crian</a:t>
            </a:r>
            <a:r>
              <a:rPr lang="en-US" sz="3000" b="1" i="0" u="none" strike="noStrike" cap="none" dirty="0" err="1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ça</a:t>
            </a:r>
            <a:r>
              <a:rPr lang="en-US" sz="3000" b="1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OR </a:t>
            </a:r>
            <a:r>
              <a:rPr lang="en-US" sz="3000" b="1" i="0" u="none" strike="noStrike" cap="none" dirty="0" err="1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jovens</a:t>
            </a:r>
            <a:r>
              <a:rPr lang="en-US" sz="3000" b="1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)</a:t>
            </a:r>
            <a:endParaRPr lang="en-US" sz="3000" b="1" i="0" u="none" strike="noStrike" cap="none" dirty="0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438839" marR="0" lvl="0" indent="-352480" algn="just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3000" dirty="0" err="1" smtClean="0">
                <a:latin typeface="Palatino Linotype"/>
                <a:ea typeface="Palatino Linotype"/>
                <a:cs typeface="Palatino Linotype"/>
                <a:sym typeface="Palatino Linotype"/>
              </a:rPr>
              <a:t>Whatsapp</a:t>
            </a:r>
            <a:r>
              <a:rPr lang="en-US" sz="3000" dirty="0" smtClean="0">
                <a:latin typeface="Palatino Linotype"/>
                <a:ea typeface="Palatino Linotype"/>
                <a:cs typeface="Palatino Linotype"/>
                <a:sym typeface="Palatino Linotype"/>
              </a:rPr>
              <a:t> no </a:t>
            </a:r>
            <a:r>
              <a:rPr lang="en-US" sz="3000" dirty="0" err="1" smtClean="0">
                <a:latin typeface="Palatino Linotype"/>
                <a:ea typeface="Palatino Linotype"/>
                <a:cs typeface="Palatino Linotype"/>
                <a:sym typeface="Palatino Linotype"/>
              </a:rPr>
              <a:t>ensino</a:t>
            </a:r>
            <a:r>
              <a:rPr lang="en-US" sz="3000" b="0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use: </a:t>
            </a:r>
            <a:r>
              <a:rPr lang="en-US" sz="3000" b="1" dirty="0" err="1" smtClean="0">
                <a:latin typeface="Palatino Linotype"/>
                <a:ea typeface="Palatino Linotype"/>
                <a:cs typeface="Palatino Linotype"/>
                <a:sym typeface="Palatino Linotype"/>
              </a:rPr>
              <a:t>whatsapp</a:t>
            </a:r>
            <a:r>
              <a:rPr lang="en-US" sz="3000" b="1" dirty="0" smtClean="0">
                <a:latin typeface="Palatino Linotype"/>
                <a:ea typeface="Palatino Linotype"/>
                <a:cs typeface="Palatino Linotype"/>
                <a:sym typeface="Palatino Linotype"/>
              </a:rPr>
              <a:t> AND (</a:t>
            </a:r>
            <a:r>
              <a:rPr lang="en-US" sz="3000" b="1" dirty="0" err="1" smtClean="0">
                <a:latin typeface="Palatino Linotype"/>
                <a:ea typeface="Palatino Linotype"/>
                <a:cs typeface="Palatino Linotype"/>
                <a:sym typeface="Palatino Linotype"/>
              </a:rPr>
              <a:t>ensino</a:t>
            </a:r>
            <a:r>
              <a:rPr lang="en-US" sz="3000" b="1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OR </a:t>
            </a:r>
            <a:r>
              <a:rPr lang="en-US" sz="3000" b="1" i="0" u="none" strike="noStrike" cap="none" dirty="0" err="1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educa</a:t>
            </a:r>
            <a:r>
              <a:rPr lang="en-US" sz="3000" b="1" i="0" u="none" strike="noStrike" cap="none" dirty="0" err="1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ção</a:t>
            </a:r>
            <a:r>
              <a:rPr lang="en-US" sz="3000" b="1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)</a:t>
            </a:r>
            <a:endParaRPr lang="en-US" sz="3000" b="1" i="0" u="none" strike="noStrike" cap="none" dirty="0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438839" marR="0" lvl="0" indent="-352480" algn="just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3000" dirty="0" err="1" smtClean="0">
                <a:latin typeface="Palatino Linotype"/>
                <a:ea typeface="Palatino Linotype"/>
                <a:cs typeface="Palatino Linotype"/>
                <a:sym typeface="Palatino Linotype"/>
              </a:rPr>
              <a:t>Curr</a:t>
            </a:r>
            <a:r>
              <a:rPr lang="en-US" sz="3000" dirty="0" err="1" smtClean="0">
                <a:latin typeface="Palatino Linotype"/>
                <a:ea typeface="Palatino Linotype"/>
                <a:cs typeface="Palatino Linotype"/>
                <a:sym typeface="Palatino Linotype"/>
              </a:rPr>
              <a:t>í</a:t>
            </a:r>
            <a:r>
              <a:rPr lang="en-US" sz="3000" dirty="0" err="1" smtClean="0">
                <a:latin typeface="Palatino Linotype"/>
                <a:ea typeface="Palatino Linotype"/>
                <a:cs typeface="Palatino Linotype"/>
                <a:sym typeface="Palatino Linotype"/>
              </a:rPr>
              <a:t>culo</a:t>
            </a:r>
            <a:r>
              <a:rPr lang="en-US" sz="3000" dirty="0" smtClean="0">
                <a:latin typeface="Palatino Linotype"/>
                <a:ea typeface="Palatino Linotype"/>
                <a:cs typeface="Palatino Linotype"/>
                <a:sym typeface="Palatino Linotype"/>
              </a:rPr>
              <a:t> dos </a:t>
            </a:r>
            <a:r>
              <a:rPr lang="en-US" sz="3000" dirty="0" err="1" smtClean="0">
                <a:latin typeface="Palatino Linotype"/>
                <a:ea typeface="Palatino Linotype"/>
                <a:cs typeface="Palatino Linotype"/>
                <a:sym typeface="Palatino Linotype"/>
              </a:rPr>
              <a:t>cursos</a:t>
            </a:r>
            <a:r>
              <a:rPr lang="en-US" sz="3000" dirty="0" smtClean="0">
                <a:latin typeface="Palatino Linotype"/>
                <a:ea typeface="Palatino Linotype"/>
                <a:cs typeface="Palatino Linotype"/>
                <a:sym typeface="Palatino Linotype"/>
              </a:rPr>
              <a:t> de </a:t>
            </a:r>
            <a:r>
              <a:rPr lang="en-US" sz="3000" dirty="0" err="1" smtClean="0">
                <a:latin typeface="Palatino Linotype"/>
                <a:ea typeface="Palatino Linotype"/>
                <a:cs typeface="Palatino Linotype"/>
                <a:sym typeface="Palatino Linotype"/>
              </a:rPr>
              <a:t>pedagogia</a:t>
            </a:r>
            <a:r>
              <a:rPr lang="en-US" sz="3000" dirty="0" smtClean="0">
                <a:latin typeface="Palatino Linotype"/>
                <a:ea typeface="Palatino Linotype"/>
                <a:cs typeface="Palatino Linotype"/>
                <a:sym typeface="Palatino Linotype"/>
              </a:rPr>
              <a:t> </a:t>
            </a:r>
            <a:r>
              <a:rPr lang="en-US" sz="3000" b="0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, 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use: </a:t>
            </a:r>
            <a:r>
              <a:rPr lang="en-US" sz="3000" b="1" i="0" u="none" strike="noStrike" cap="none" dirty="0" err="1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curriculo</a:t>
            </a:r>
            <a:r>
              <a:rPr lang="en-US" sz="3000" b="1" i="0" u="none" strike="noStrike" cap="none" dirty="0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AND curs* AND superior AND </a:t>
            </a:r>
            <a:r>
              <a:rPr lang="en-US" sz="3000" b="1" i="0" u="none" strike="noStrike" cap="none" dirty="0" err="1" smtClean="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pedagogia</a:t>
            </a:r>
            <a:endParaRPr lang="en-US" sz="3000" b="1" i="0" u="none" strike="noStrike" cap="none" dirty="0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sz="3000" b="0" i="0" u="none" strike="noStrike" cap="none" dirty="0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/>
          <p:nvPr/>
        </p:nvSpPr>
        <p:spPr>
          <a:xfrm>
            <a:off x="457200" y="155519"/>
            <a:ext cx="8229300" cy="1252500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ISI - Web os Science</a:t>
            </a:r>
          </a:p>
        </p:txBody>
      </p:sp>
      <p:pic>
        <p:nvPicPr>
          <p:cNvPr id="266" name="Shape 26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9239" y="1627200"/>
            <a:ext cx="8017200" cy="500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Onde fazer a revisão bibliográfica? </a:t>
            </a:r>
          </a:p>
        </p:txBody>
      </p:sp>
      <p:sp>
        <p:nvSpPr>
          <p:cNvPr id="272" name="Shape 272"/>
          <p:cNvSpPr txBox="1"/>
          <p:nvPr/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Depende da área e do tipo de trabalho. Dica: </a:t>
            </a:r>
          </a:p>
          <a:p>
            <a:pPr marL="731520" marR="0" lvl="1" indent="-274319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60B5CC"/>
              </a:buClr>
              <a:buSzPct val="90000"/>
              <a:buFont typeface="Noto Sans Symbols"/>
              <a:buChar char="▪"/>
            </a:pPr>
            <a:r>
              <a:rPr lang="en-US" sz="2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Periódico da Capes;</a:t>
            </a:r>
          </a:p>
          <a:p>
            <a:pPr marL="731520" marR="0" lvl="1" indent="-274319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60B5CC"/>
              </a:buClr>
              <a:buSzPct val="90000"/>
              <a:buFont typeface="Noto Sans Symbols"/>
              <a:buChar char="▪"/>
            </a:pPr>
            <a:r>
              <a:rPr lang="en-US" sz="2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ISI Web of Knowledge;</a:t>
            </a:r>
          </a:p>
          <a:p>
            <a:pPr marL="731520" marR="0" lvl="1" indent="-274319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60B5CC"/>
              </a:buClr>
              <a:buSzPct val="90000"/>
              <a:buFont typeface="Noto Sans Symbols"/>
              <a:buChar char="▪"/>
            </a:pPr>
            <a:r>
              <a:rPr lang="en-US" sz="2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Scopus;</a:t>
            </a:r>
          </a:p>
          <a:p>
            <a:pPr marL="731520" marR="0" lvl="1" indent="-274319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60B5CC"/>
              </a:buClr>
              <a:buSzPct val="90000"/>
              <a:buFont typeface="Noto Sans Symbols"/>
              <a:buChar char="▪"/>
            </a:pPr>
            <a:r>
              <a:rPr lang="en-US" sz="2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Esgotar o </a:t>
            </a:r>
            <a:r>
              <a:rPr lang="en-US" sz="2800" b="0" i="0" u="sng" strike="noStrike" cap="none">
                <a:solidFill>
                  <a:schemeClr val="hlink"/>
                </a:solidFill>
                <a:latin typeface="Corbel"/>
                <a:ea typeface="Corbel"/>
                <a:cs typeface="Corbel"/>
                <a:sym typeface="Corbel"/>
                <a:hlinkClick r:id="rId3"/>
              </a:rPr>
              <a:t>http://www.arXiv.org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;</a:t>
            </a:r>
          </a:p>
          <a:p>
            <a:pPr marL="731520" marR="0" lvl="1" indent="-274319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60B5CC"/>
              </a:buClr>
              <a:buSzPct val="90000"/>
              <a:buFont typeface="Noto Sans Symbols"/>
              <a:buChar char="▪"/>
            </a:pPr>
            <a:r>
              <a:rPr lang="en-US" sz="2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Esgotar anais de eventos de alta qualificação;</a:t>
            </a:r>
          </a:p>
          <a:p>
            <a:pPr marL="731520" marR="0" lvl="1" indent="-274319" algn="l" rtl="0">
              <a:lnSpc>
                <a:spcPct val="100000"/>
              </a:lnSpc>
              <a:spcBef>
                <a:spcPts val="561"/>
              </a:spcBef>
              <a:buClr>
                <a:srgbClr val="60B5CC"/>
              </a:buClr>
              <a:buSzPct val="90000"/>
              <a:buFont typeface="Noto Sans Symbols"/>
              <a:buChar char="▪"/>
            </a:pPr>
            <a:r>
              <a:rPr lang="en-US" sz="2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Referenciar bons livros, teses e dissertações (Portal de teses da Capes).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Processo evolutivo</a:t>
            </a:r>
          </a:p>
        </p:txBody>
      </p:sp>
      <p:sp>
        <p:nvSpPr>
          <p:cNvPr id="278" name="Shape 278"/>
          <p:cNvSpPr/>
          <p:nvPr/>
        </p:nvSpPr>
        <p:spPr>
          <a:xfrm>
            <a:off x="457200" y="2499480"/>
            <a:ext cx="8229239" cy="3176639"/>
          </a:xfrm>
          <a:prstGeom prst="right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295994"/>
              </a:gs>
              <a:gs pos="55000">
                <a:srgbClr val="306AB0"/>
              </a:gs>
              <a:gs pos="100000">
                <a:srgbClr val="397CCF"/>
              </a:gs>
            </a:gsLst>
            <a:lin ang="16200000" scaled="0"/>
          </a:gradFill>
          <a:ln>
            <a:noFill/>
          </a:ln>
          <a:effectLst>
            <a:outerShdw blurRad="39000" dist="25400" dir="5400000" rotWithShape="0">
              <a:srgbClr val="000000">
                <a:alpha val="37647"/>
              </a:srgb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9" name="Shape 279"/>
          <p:cNvSpPr/>
          <p:nvPr/>
        </p:nvSpPr>
        <p:spPr>
          <a:xfrm>
            <a:off x="6397200" y="3293639"/>
            <a:ext cx="1466279" cy="1588319"/>
          </a:xfrm>
          <a:prstGeom prst="rect">
            <a:avLst/>
          </a:prstGeom>
          <a:noFill/>
          <a:ln>
            <a:noFill/>
          </a:ln>
        </p:spPr>
        <p:txBody>
          <a:bodyPr lIns="0" tIns="213475" rIns="0" bIns="21347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1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Impacto/citação</a:t>
            </a:r>
          </a:p>
        </p:txBody>
      </p:sp>
      <p:sp>
        <p:nvSpPr>
          <p:cNvPr id="280" name="Shape 280"/>
          <p:cNvSpPr/>
          <p:nvPr/>
        </p:nvSpPr>
        <p:spPr>
          <a:xfrm>
            <a:off x="4637160" y="3293639"/>
            <a:ext cx="1466279" cy="1588319"/>
          </a:xfrm>
          <a:prstGeom prst="rect">
            <a:avLst/>
          </a:prstGeom>
          <a:noFill/>
          <a:ln>
            <a:noFill/>
          </a:ln>
        </p:spPr>
        <p:txBody>
          <a:bodyPr lIns="0" tIns="213475" rIns="0" bIns="21347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1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Publicação em revista internacional de qualidade</a:t>
            </a:r>
          </a:p>
        </p:txBody>
      </p:sp>
      <p:sp>
        <p:nvSpPr>
          <p:cNvPr id="281" name="Shape 281"/>
          <p:cNvSpPr/>
          <p:nvPr/>
        </p:nvSpPr>
        <p:spPr>
          <a:xfrm>
            <a:off x="2877119" y="3293639"/>
            <a:ext cx="1466279" cy="1588319"/>
          </a:xfrm>
          <a:prstGeom prst="rect">
            <a:avLst/>
          </a:prstGeom>
          <a:noFill/>
          <a:ln>
            <a:noFill/>
          </a:ln>
        </p:spPr>
        <p:txBody>
          <a:bodyPr lIns="0" tIns="213475" rIns="0" bIns="21347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1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Publicação indexada</a:t>
            </a:r>
          </a:p>
        </p:txBody>
      </p:sp>
      <p:sp>
        <p:nvSpPr>
          <p:cNvPr id="282" name="Shape 282"/>
          <p:cNvSpPr/>
          <p:nvPr/>
        </p:nvSpPr>
        <p:spPr>
          <a:xfrm>
            <a:off x="1117079" y="3293639"/>
            <a:ext cx="1466279" cy="1588319"/>
          </a:xfrm>
          <a:prstGeom prst="rect">
            <a:avLst/>
          </a:prstGeom>
          <a:noFill/>
          <a:ln>
            <a:noFill/>
          </a:ln>
        </p:spPr>
        <p:txBody>
          <a:bodyPr lIns="0" tIns="213475" rIns="0" bIns="21347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1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Publicação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363750" y="739800"/>
            <a:ext cx="3855900" cy="5378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buNone/>
            </a:pPr>
            <a:r>
              <a:rPr lang="en-US" b="1" i="0" u="none" strike="noStrike" cap="none"/>
              <a:t>Ferramentas úteis para pesquisa</a:t>
            </a:r>
          </a:p>
        </p:txBody>
      </p:sp>
      <p:sp>
        <p:nvSpPr>
          <p:cNvPr id="288" name="Shape 288"/>
          <p:cNvSpPr txBox="1">
            <a:spLocks noGrp="1"/>
          </p:cNvSpPr>
          <p:nvPr>
            <p:ph type="body" idx="2"/>
          </p:nvPr>
        </p:nvSpPr>
        <p:spPr>
          <a:xfrm>
            <a:off x="4947375" y="739800"/>
            <a:ext cx="3855900" cy="5378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438839" marR="0" lvl="0" indent="-161979" rtl="0">
              <a:spcBef>
                <a:spcPts val="0"/>
              </a:spcBef>
              <a:buChar char="◼"/>
            </a:pPr>
            <a:r>
              <a:rPr lang="en-US" b="0" i="0" u="none" strike="noStrike" cap="none"/>
              <a:t>Jabref</a:t>
            </a:r>
          </a:p>
          <a:p>
            <a:pPr marL="0" marR="0" lvl="0" indent="0" rtl="0">
              <a:spcBef>
                <a:spcPts val="0"/>
              </a:spcBef>
              <a:buNone/>
            </a:pPr>
            <a:endParaRPr b="0" i="0" u="none" strike="noStrike" cap="none"/>
          </a:p>
          <a:p>
            <a:pPr marL="438839" marR="0" lvl="0" indent="-161979" rtl="0">
              <a:spcBef>
                <a:spcPts val="0"/>
              </a:spcBef>
              <a:buChar char="◼"/>
            </a:pPr>
            <a:r>
              <a:rPr lang="en-US" b="0" i="0" u="none" strike="noStrike" cap="none"/>
              <a:t>Zotero</a:t>
            </a:r>
          </a:p>
          <a:p>
            <a:pPr marL="0" marR="0" lvl="0" indent="0" rtl="0">
              <a:spcBef>
                <a:spcPts val="0"/>
              </a:spcBef>
              <a:buNone/>
            </a:pPr>
            <a:endParaRPr b="0" i="0" u="none" strike="noStrike" cap="none"/>
          </a:p>
          <a:p>
            <a:pPr marL="438839" marR="0" lvl="0" indent="-161979" rtl="0">
              <a:spcBef>
                <a:spcPts val="0"/>
              </a:spcBef>
              <a:buChar char="◼"/>
            </a:pPr>
            <a:r>
              <a:rPr lang="en-US" b="0" i="0" u="none" strike="noStrike" cap="none"/>
              <a:t>Mendley</a:t>
            </a:r>
          </a:p>
          <a:p>
            <a:pPr marL="0" marR="0" lvl="0" indent="0" rtl="0">
              <a:spcBef>
                <a:spcPts val="0"/>
              </a:spcBef>
              <a:buNone/>
            </a:pPr>
            <a:endParaRPr b="0" i="0" u="none" strike="noStrike" cap="none"/>
          </a:p>
          <a:p>
            <a:pPr marL="438839" marR="0" lvl="0" indent="-161979" rtl="0">
              <a:spcBef>
                <a:spcPts val="0"/>
              </a:spcBef>
              <a:buChar char="◼"/>
            </a:pPr>
            <a:r>
              <a:rPr lang="en-US" b="0" i="0" u="none" strike="noStrike" cap="none"/>
              <a:t>http://lapes.dc.ufscar.br/tools/start_tool</a:t>
            </a:r>
          </a:p>
          <a:p>
            <a:pPr marL="0" marR="0" lvl="0" indent="0" rtl="0">
              <a:spcBef>
                <a:spcPts val="0"/>
              </a:spcBef>
              <a:buNone/>
            </a:pPr>
            <a:endParaRPr b="0" i="0" u="none" strike="noStrike" cap="non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Difusão</a:t>
            </a:r>
          </a:p>
        </p:txBody>
      </p:sp>
      <p:sp>
        <p:nvSpPr>
          <p:cNvPr id="294" name="Shape 294"/>
          <p:cNvSpPr txBox="1"/>
          <p:nvPr/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>
                <a:latin typeface="Corbel"/>
                <a:ea typeface="Corbel"/>
                <a:cs typeface="Corbel"/>
                <a:sym typeface="Corbel"/>
              </a:rPr>
              <a:t>Mendeley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sz="3200" b="0" i="0" u="none" strike="noStrike" cap="non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ResearchGate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sz="3200" b="0" i="0" u="none" strike="noStrike" cap="non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Academia Edu</a:t>
            </a: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Font typeface="Noto Sans Symbols"/>
              <a:buNone/>
            </a:pPr>
            <a:endParaRPr sz="3200" b="0" i="0" u="none" strike="noStrike" cap="non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Figshare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>
              <a:latin typeface="Corbel"/>
              <a:ea typeface="Corbel"/>
              <a:cs typeface="Corbel"/>
              <a:sym typeface="Corbel"/>
            </a:endParaRPr>
          </a:p>
          <a:p>
            <a:pPr marL="438839" lvl="0" indent="-324539" rtl="0"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Orcid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None/>
            </a:pPr>
            <a:endParaRPr sz="3200" b="0" i="0" u="none" strike="noStrike" cap="non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83"/>
              </a:spcBef>
              <a:buNone/>
            </a:pPr>
            <a:endParaRPr sz="3200" b="0" i="0" u="none" strike="noStrike" cap="non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Fabi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x-none" sz="2400" dirty="0" smtClean="0"/>
              <a:t>Pesquisa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/>
              <a:t>Fator</a:t>
            </a:r>
            <a:r>
              <a:rPr lang="en-US" sz="2400" dirty="0" smtClean="0"/>
              <a:t> </a:t>
            </a:r>
            <a:r>
              <a:rPr lang="en-US" sz="2400" dirty="0"/>
              <a:t>de </a:t>
            </a:r>
            <a:r>
              <a:rPr lang="en-US" sz="2400" dirty="0" err="1" smtClean="0"/>
              <a:t>impacto</a:t>
            </a: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400" dirty="0" err="1" smtClean="0"/>
              <a:t>Revisão</a:t>
            </a:r>
            <a:r>
              <a:rPr lang="en-US" sz="2400" dirty="0" smtClean="0"/>
              <a:t> </a:t>
            </a:r>
            <a:r>
              <a:rPr lang="en-US" sz="2400" dirty="0" err="1" smtClean="0"/>
              <a:t>Sistemática</a:t>
            </a: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400" dirty="0" err="1" smtClean="0"/>
              <a:t>Buscas</a:t>
            </a:r>
            <a:r>
              <a:rPr lang="en-US" sz="2400" dirty="0" smtClean="0"/>
              <a:t> de </a:t>
            </a:r>
            <a:r>
              <a:rPr lang="en-US" sz="2400" dirty="0" err="1" smtClean="0"/>
              <a:t>trabalhos</a:t>
            </a: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400" dirty="0" err="1" smtClean="0"/>
              <a:t>Mão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massa</a:t>
            </a: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pt-BR" sz="2400" dirty="0" smtClean="0"/>
          </a:p>
          <a:p>
            <a:pPr marL="285750" indent="-285750">
              <a:buFont typeface="Arial"/>
              <a:buChar char="•"/>
            </a:pPr>
            <a:endParaRPr lang="pt-BR" dirty="0" smtClean="0"/>
          </a:p>
          <a:p>
            <a:pPr marL="285750" indent="-285750">
              <a:buFont typeface="Arial"/>
              <a:buChar char="•"/>
            </a:pPr>
            <a:endParaRPr lang="pt-BR" dirty="0"/>
          </a:p>
        </p:txBody>
      </p:sp>
      <p:sp>
        <p:nvSpPr>
          <p:cNvPr id="133" name="Shape 133"/>
          <p:cNvSpPr/>
          <p:nvPr/>
        </p:nvSpPr>
        <p:spPr>
          <a:xfrm>
            <a:off x="3518639" y="6400800"/>
            <a:ext cx="5960100" cy="364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Baseado na palestra do Prof. Dr. Alejandro C. Frery</a:t>
            </a:r>
          </a:p>
        </p:txBody>
      </p:sp>
      <p:sp>
        <p:nvSpPr>
          <p:cNvPr id="7" name="Shape 138"/>
          <p:cNvSpPr txBox="1"/>
          <p:nvPr/>
        </p:nvSpPr>
        <p:spPr>
          <a:xfrm>
            <a:off x="609600" y="3079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 dirty="0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Agenda</a:t>
            </a:r>
            <a:endParaRPr lang="en-US" sz="4500" b="1" i="0" u="none" strike="noStrike" cap="none" dirty="0">
              <a:solidFill>
                <a:srgbClr val="F0AD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  <p:extLst>
      <p:ext uri="{BB962C8B-B14F-4D97-AF65-F5344CB8AC3E}">
        <p14:creationId xmlns:p14="http://schemas.microsoft.com/office/powerpoint/2010/main" val="3253192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E agora?</a:t>
            </a:r>
          </a:p>
        </p:txBody>
      </p:sp>
      <p:pic>
        <p:nvPicPr>
          <p:cNvPr id="300" name="Shape 30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81880" y="1897200"/>
            <a:ext cx="5101919" cy="3747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Fabi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x-none" sz="2400" dirty="0" smtClean="0">
                <a:solidFill>
                  <a:schemeClr val="bg2">
                    <a:lumMod val="75000"/>
                  </a:schemeClr>
                </a:solidFill>
              </a:rPr>
              <a:t>Pesquisa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solidFill>
                  <a:schemeClr val="bg2">
                    <a:lumMod val="75000"/>
                  </a:schemeClr>
                </a:solidFill>
              </a:rPr>
              <a:t>Fator</a:t>
            </a: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</a:rPr>
              <a:t>de </a:t>
            </a:r>
            <a:r>
              <a:rPr lang="en-US" sz="2400" dirty="0" err="1" smtClean="0">
                <a:solidFill>
                  <a:schemeClr val="bg2">
                    <a:lumMod val="75000"/>
                  </a:schemeClr>
                </a:solidFill>
              </a:rPr>
              <a:t>impacto</a:t>
            </a:r>
            <a:endParaRPr lang="en-US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solidFill>
                  <a:schemeClr val="bg2">
                    <a:lumMod val="75000"/>
                  </a:schemeClr>
                </a:solidFill>
              </a:rPr>
              <a:t>Revisão</a:t>
            </a: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2">
                    <a:lumMod val="75000"/>
                  </a:schemeClr>
                </a:solidFill>
              </a:rPr>
              <a:t>Sistemática</a:t>
            </a:r>
            <a:endParaRPr lang="en-US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solidFill>
                  <a:schemeClr val="bg2">
                    <a:lumMod val="75000"/>
                  </a:schemeClr>
                </a:solidFill>
              </a:rPr>
              <a:t>Buscas</a:t>
            </a: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</a:rPr>
              <a:t> de </a:t>
            </a:r>
            <a:r>
              <a:rPr lang="en-US" sz="2400" dirty="0" err="1" smtClean="0">
                <a:solidFill>
                  <a:schemeClr val="bg2">
                    <a:lumMod val="75000"/>
                  </a:schemeClr>
                </a:solidFill>
              </a:rPr>
              <a:t>trabalhos</a:t>
            </a:r>
            <a:endParaRPr lang="en-US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>
                <a:solidFill>
                  <a:schemeClr val="bg2">
                    <a:lumMod val="75000"/>
                  </a:schemeClr>
                </a:solidFill>
              </a:rPr>
              <a:t>Mão</a:t>
            </a: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2">
                    <a:lumMod val="75000"/>
                  </a:schemeClr>
                </a:solidFill>
              </a:rPr>
              <a:t>na</a:t>
            </a: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bg2">
                    <a:lumMod val="75000"/>
                  </a:schemeClr>
                </a:solidFill>
              </a:rPr>
              <a:t>massa</a:t>
            </a:r>
            <a:endParaRPr lang="en-US" sz="2400" dirty="0">
              <a:solidFill>
                <a:schemeClr val="bg2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pt-BR" sz="2400" dirty="0" smtClean="0"/>
          </a:p>
          <a:p>
            <a:pPr marL="285750" indent="-285750">
              <a:buFont typeface="Arial"/>
              <a:buChar char="•"/>
            </a:pPr>
            <a:endParaRPr lang="pt-BR" dirty="0" smtClean="0"/>
          </a:p>
          <a:p>
            <a:pPr marL="285750" indent="-285750">
              <a:buFont typeface="Arial"/>
              <a:buChar char="•"/>
            </a:pPr>
            <a:endParaRPr lang="pt-BR" dirty="0"/>
          </a:p>
        </p:txBody>
      </p:sp>
      <p:sp>
        <p:nvSpPr>
          <p:cNvPr id="7" name="Shape 138"/>
          <p:cNvSpPr txBox="1"/>
          <p:nvPr/>
        </p:nvSpPr>
        <p:spPr>
          <a:xfrm>
            <a:off x="609600" y="3079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 dirty="0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Agenda</a:t>
            </a:r>
            <a:endParaRPr lang="en-US" sz="4500" b="1" i="0" u="none" strike="noStrike" cap="none" dirty="0">
              <a:solidFill>
                <a:srgbClr val="F0AD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4700" y="3429000"/>
            <a:ext cx="25019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740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Referências</a:t>
            </a:r>
          </a:p>
        </p:txBody>
      </p:sp>
      <p:sp>
        <p:nvSpPr>
          <p:cNvPr id="306" name="Shape 306"/>
          <p:cNvSpPr txBox="1"/>
          <p:nvPr/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438839" marR="0" lvl="0" indent="-276280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Hirsch, J. E. (2005), ‘An index to quantify an individual’s scientific research output’, Proceedings of The National Academy of Sciences </a:t>
            </a:r>
            <a:r>
              <a:rPr lang="en-US" sz="1800" b="1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102</a:t>
            </a:r>
            <a:r>
              <a:rPr lang="en-US"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(46), 16569–16572. </a:t>
            </a:r>
          </a:p>
          <a:p>
            <a:pPr marL="438839" marR="0" lvl="0" indent="-276280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SCImago (2007), ‘SJR – SCImago Journal &amp; Country Rank’, http://www.scimagojr.com. Última consulta em novembro de 2009. </a:t>
            </a:r>
          </a:p>
          <a:p>
            <a:pPr marL="438839" marR="0" lvl="0" indent="-276280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Volpato, G. (2009a), Administração da Vida Científica, Cultura Acadêmica. </a:t>
            </a:r>
          </a:p>
          <a:p>
            <a:pPr marL="438839" marR="0" lvl="0" indent="-276280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Volpato, G. (2009b), Pérolas da Redação Científica, Cultura Acadêmica. </a:t>
            </a:r>
          </a:p>
          <a:p>
            <a:pPr marL="438839" marR="0" lvl="0" indent="-276280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Volpato, G. L. (2006), Dicas para redação científica: por que não somos citados?, 2 ed., Gilson Luiz Volpato, Botucatu. </a:t>
            </a:r>
          </a:p>
          <a:p>
            <a:pPr marL="438839" marR="0" lvl="0" indent="-276280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Volpato, G. L. (2007a), Bases teóricas para redação científica: por que seu artigo foi negado?, Cultura Acadêmica, São Paulo. </a:t>
            </a:r>
          </a:p>
          <a:p>
            <a:pPr marL="438839" marR="0" lvl="0" indent="-276280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Volpato, G. L. (2007b), Ciência: da filosofia à publicação, 5 ed., Cultura Acadêmica, São Paulo. </a:t>
            </a:r>
          </a:p>
          <a:p>
            <a:pPr marL="438839" marR="0" lvl="0" indent="-276280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Volpato, G. L. (2008), Publicação científica, 3 ed., Cultura Acadêmica, São Paulo. </a:t>
            </a:r>
          </a:p>
          <a:p>
            <a:pPr marL="438839" marR="0" lvl="0" indent="-276280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100000"/>
              <a:buFont typeface="Noto Sans Symbols"/>
              <a:buChar char="◼"/>
            </a:pPr>
            <a:r>
              <a:rPr lang="en-US"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Pereira, M. G. (2012), Artigos Científicos: como redigir, publicar e avaliar. Guanabara Koogan, Rio de Janeiro.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sz="1800" b="0" i="0" u="none" strike="noStrike" cap="non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sz="3200" b="0" i="0" u="none" strike="noStrike" cap="non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Pesquisa</a:t>
            </a:r>
            <a:endParaRPr lang="en-US" sz="4500" b="1" i="0" u="none" strike="noStrike" cap="none" dirty="0">
              <a:solidFill>
                <a:srgbClr val="F0AD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9" name="Shape 139"/>
          <p:cNvSpPr txBox="1"/>
          <p:nvPr/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Conforme Volpato (2007b): </a:t>
            </a:r>
          </a:p>
          <a:p>
            <a:pPr marL="731520" marR="0" lvl="1" indent="-274319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60B5CC"/>
              </a:buClr>
              <a:buSzPct val="90000"/>
              <a:buFont typeface="Noto Sans Symbols"/>
              <a:buChar char="▪"/>
            </a:pPr>
            <a:r>
              <a:rPr lang="en-US" sz="2800" b="0" i="0" u="none" strike="noStrike" cap="none">
                <a:solidFill>
                  <a:srgbClr val="FF0000"/>
                </a:solidFill>
                <a:latin typeface="Corbel"/>
                <a:ea typeface="Corbel"/>
                <a:cs typeface="Corbel"/>
                <a:sym typeface="Corbel"/>
              </a:rPr>
              <a:t>Pesquisa: 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toda atividade realizada para descobrir a resposta à alguma indagação. Nem toda pesquisa é pesquisa científica. </a:t>
            </a:r>
          </a:p>
          <a:p>
            <a:pPr marL="731520" marR="0" lvl="1" indent="-274319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60B5CC"/>
              </a:buClr>
              <a:buSzPct val="90000"/>
              <a:buFont typeface="Noto Sans Symbols"/>
              <a:buChar char="▪"/>
            </a:pPr>
            <a:r>
              <a:rPr lang="en-US" sz="2800" b="0" i="0" u="none" strike="noStrike" cap="none">
                <a:solidFill>
                  <a:srgbClr val="FF0000"/>
                </a:solidFill>
                <a:latin typeface="Corbel"/>
                <a:ea typeface="Corbel"/>
                <a:cs typeface="Corbel"/>
                <a:sym typeface="Corbel"/>
              </a:rPr>
              <a:t>Pesquisa científica: 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a que utiliza  metodologia e pressupostos científicos, independentemente do objeto de estudo. </a:t>
            </a:r>
          </a:p>
          <a:p>
            <a:pPr marL="731520" marR="0" lvl="1" indent="-274319" algn="l" rtl="0">
              <a:lnSpc>
                <a:spcPct val="100000"/>
              </a:lnSpc>
              <a:spcBef>
                <a:spcPts val="561"/>
              </a:spcBef>
              <a:buClr>
                <a:srgbClr val="60B5CC"/>
              </a:buClr>
              <a:buSzPct val="90000"/>
              <a:buFont typeface="Noto Sans Symbols"/>
              <a:buChar char="▪"/>
            </a:pPr>
            <a:r>
              <a:rPr lang="en-US" sz="2800" b="0" i="0" u="none" strike="noStrike" cap="none">
                <a:solidFill>
                  <a:srgbClr val="FF0000"/>
                </a:solidFill>
                <a:latin typeface="Corbel"/>
                <a:ea typeface="Corbel"/>
                <a:cs typeface="Corbel"/>
                <a:sym typeface="Corbel"/>
              </a:rPr>
              <a:t>Ciência é internacional por natureza.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sz="3200" b="0" i="0" u="none" strike="noStrike" cap="non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Qual</a:t>
            </a:r>
            <a:r>
              <a:rPr lang="en-US" sz="45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a </a:t>
            </a: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relação</a:t>
            </a:r>
            <a:r>
              <a:rPr lang="en-US" sz="45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da </a:t>
            </a: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publicação</a:t>
            </a:r>
            <a:r>
              <a:rPr lang="en-US" sz="45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com </a:t>
            </a: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fazer</a:t>
            </a:r>
            <a:r>
              <a:rPr lang="en-US" sz="45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ciência</a:t>
            </a:r>
            <a:r>
              <a:rPr lang="en-US" sz="45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? </a:t>
            </a:r>
          </a:p>
        </p:txBody>
      </p:sp>
      <p:sp>
        <p:nvSpPr>
          <p:cNvPr id="145" name="Shape 145"/>
          <p:cNvSpPr txBox="1"/>
          <p:nvPr/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118800" marR="0" lvl="0" indent="-450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Lembrando Volpato (2006, 2007a,b) </a:t>
            </a: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Pesquisa sem </a:t>
            </a:r>
            <a:r>
              <a:rPr lang="en-US" sz="3200" b="1" i="0" u="none" strike="noStrike" cap="none">
                <a:solidFill>
                  <a:srgbClr val="FF0000"/>
                </a:solidFill>
                <a:latin typeface="Corbel"/>
                <a:ea typeface="Corbel"/>
                <a:cs typeface="Corbel"/>
                <a:sym typeface="Corbel"/>
              </a:rPr>
              <a:t>originalidade</a:t>
            </a:r>
            <a:r>
              <a:rPr lang="en-US" sz="3200" b="0" i="0" u="none" strike="noStrike" cap="none">
                <a:solidFill>
                  <a:srgbClr val="FF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não é pesquisa científica ;</a:t>
            </a: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Pesquisa sem </a:t>
            </a:r>
            <a:r>
              <a:rPr lang="en-US" sz="3200" b="1" i="0" u="none" strike="noStrike" cap="none">
                <a:solidFill>
                  <a:srgbClr val="FF0000"/>
                </a:solidFill>
                <a:latin typeface="Corbel"/>
                <a:ea typeface="Corbel"/>
                <a:cs typeface="Corbel"/>
                <a:sym typeface="Corbel"/>
              </a:rPr>
              <a:t>método</a:t>
            </a:r>
            <a:r>
              <a:rPr lang="en-US" sz="3200" b="0" i="0" u="none" strike="noStrike" cap="none">
                <a:solidFill>
                  <a:srgbClr val="FF00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não é pesquisa científica; </a:t>
            </a:r>
          </a:p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Pesquisa não </a:t>
            </a:r>
            <a:r>
              <a:rPr lang="en-US" sz="3200" b="1" i="0" u="none" strike="noStrike" cap="none">
                <a:solidFill>
                  <a:srgbClr val="FF0000"/>
                </a:solidFill>
                <a:latin typeface="Corbel"/>
                <a:ea typeface="Corbel"/>
                <a:cs typeface="Corbel"/>
                <a:sym typeface="Corbel"/>
              </a:rPr>
              <a:t>publicada </a:t>
            </a: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em veículos de impacto não é pesquisa científica.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O </a:t>
            </a: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que</a:t>
            </a:r>
            <a:r>
              <a:rPr lang="en-US" sz="45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são</a:t>
            </a:r>
            <a:r>
              <a:rPr lang="en-US" sz="45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veículos</a:t>
            </a:r>
            <a:r>
              <a:rPr lang="en-US" sz="45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 de </a:t>
            </a: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impacto</a:t>
            </a:r>
            <a:r>
              <a:rPr lang="en-US" sz="4500" b="1" i="0" u="none" strike="noStrike" cap="none" dirty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? </a:t>
            </a:r>
          </a:p>
        </p:txBody>
      </p:sp>
      <p:sp>
        <p:nvSpPr>
          <p:cNvPr id="151" name="Shape 151"/>
          <p:cNvSpPr txBox="1"/>
          <p:nvPr/>
        </p:nvSpPr>
        <p:spPr>
          <a:xfrm>
            <a:off x="457200" y="1775159"/>
            <a:ext cx="8229239" cy="4803120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Quanto maior o impacto pretendido, melhor deverá ser o veículo. “</a:t>
            </a:r>
            <a:r>
              <a:rPr lang="en-US" sz="3200" b="0" i="0" u="none" strike="noStrike" cap="none">
                <a:solidFill>
                  <a:srgbClr val="FF0000"/>
                </a:solidFill>
                <a:latin typeface="Corbel"/>
                <a:ea typeface="Corbel"/>
                <a:cs typeface="Corbel"/>
                <a:sym typeface="Corbel"/>
              </a:rPr>
              <a:t>Melhor</a:t>
            </a: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” deve ser entendido como:</a:t>
            </a:r>
          </a:p>
          <a:p>
            <a:pPr marL="731520" marR="0" lvl="1" indent="-274319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60B5CC"/>
              </a:buClr>
              <a:buSzPct val="90000"/>
              <a:buFont typeface="Noto Sans Symbols"/>
              <a:buChar char="▪"/>
            </a:pPr>
            <a:r>
              <a:rPr lang="en-US" sz="2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Mais internacional na sua composição editorial, no seu conteúdo e na sua divulgação;</a:t>
            </a:r>
          </a:p>
          <a:p>
            <a:pPr marL="731520" marR="0" lvl="1" indent="-274319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60B5CC"/>
              </a:buClr>
              <a:buSzPct val="90000"/>
              <a:buFont typeface="Noto Sans Symbols"/>
              <a:buChar char="▪"/>
            </a:pPr>
            <a:r>
              <a:rPr lang="en-US" sz="2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Mais validado;</a:t>
            </a:r>
          </a:p>
          <a:p>
            <a:pPr marL="731520" marR="0" lvl="1" indent="-274319" algn="l" rtl="0">
              <a:lnSpc>
                <a:spcPct val="100000"/>
              </a:lnSpc>
              <a:spcBef>
                <a:spcPts val="561"/>
              </a:spcBef>
              <a:spcAft>
                <a:spcPts val="0"/>
              </a:spcAft>
              <a:buClr>
                <a:srgbClr val="60B5CC"/>
              </a:buClr>
              <a:buSzPct val="90000"/>
              <a:buFont typeface="Noto Sans Symbols"/>
              <a:buChar char="▪"/>
            </a:pPr>
            <a:r>
              <a:rPr lang="en-US" sz="2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Mais perene;</a:t>
            </a:r>
          </a:p>
          <a:p>
            <a:pPr marL="731520" marR="0" lvl="1" indent="-274319" algn="l" rtl="0">
              <a:lnSpc>
                <a:spcPct val="100000"/>
              </a:lnSpc>
              <a:spcBef>
                <a:spcPts val="561"/>
              </a:spcBef>
              <a:buClr>
                <a:srgbClr val="60B5CC"/>
              </a:buClr>
              <a:buSzPct val="90000"/>
              <a:buFont typeface="Noto Sans Symbols"/>
              <a:buChar char="▪"/>
            </a:pPr>
            <a:r>
              <a:rPr lang="en-US" sz="2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Mais visível e facilmente acessível.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 dirty="0" err="1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Bibliometria</a:t>
            </a:r>
            <a:endParaRPr lang="en-US" sz="4500" b="1" i="0" u="none" strike="noStrike" cap="none" dirty="0">
              <a:solidFill>
                <a:srgbClr val="F0AD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63" name="Shape 163"/>
          <p:cNvSpPr/>
          <p:nvPr/>
        </p:nvSpPr>
        <p:spPr>
          <a:xfrm>
            <a:off x="2389319" y="2261519"/>
            <a:ext cx="4381560" cy="4381560"/>
          </a:xfrm>
          <a:prstGeom prst="blockArc">
            <a:avLst>
              <a:gd name="adj1" fmla="val 9000000"/>
              <a:gd name="adj2" fmla="val 16200000"/>
              <a:gd name="adj3" fmla="val 4636"/>
            </a:avLst>
          </a:prstGeom>
          <a:gradFill>
            <a:gsLst>
              <a:gs pos="0">
                <a:srgbClr val="79869D"/>
              </a:gs>
              <a:gs pos="55000">
                <a:srgbClr val="8FA0BA"/>
              </a:gs>
              <a:gs pos="100000">
                <a:srgbClr val="A7BCDC"/>
              </a:gs>
            </a:gsLst>
            <a:lin ang="16200000" scaled="0"/>
          </a:gradFill>
          <a:ln>
            <a:noFill/>
          </a:ln>
          <a:effectLst>
            <a:outerShdw blurRad="39000" dist="25400" dir="5400000" rotWithShape="0">
              <a:srgbClr val="000000">
                <a:alpha val="37647"/>
              </a:srgb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4" name="Shape 164"/>
          <p:cNvSpPr/>
          <p:nvPr/>
        </p:nvSpPr>
        <p:spPr>
          <a:xfrm>
            <a:off x="2389319" y="2261519"/>
            <a:ext cx="4381560" cy="4381560"/>
          </a:xfrm>
          <a:prstGeom prst="blockArc">
            <a:avLst>
              <a:gd name="adj1" fmla="val 1800000"/>
              <a:gd name="adj2" fmla="val 9000000"/>
              <a:gd name="adj3" fmla="val 4636"/>
            </a:avLst>
          </a:prstGeom>
          <a:gradFill>
            <a:gsLst>
              <a:gs pos="0">
                <a:srgbClr val="79869D"/>
              </a:gs>
              <a:gs pos="55000">
                <a:srgbClr val="8FA0BA"/>
              </a:gs>
              <a:gs pos="100000">
                <a:srgbClr val="A7BCDC"/>
              </a:gs>
            </a:gsLst>
            <a:lin ang="16200000" scaled="0"/>
          </a:gradFill>
          <a:ln>
            <a:noFill/>
          </a:ln>
          <a:effectLst>
            <a:outerShdw blurRad="39000" dist="25400" dir="5400000" rotWithShape="0">
              <a:srgbClr val="000000">
                <a:alpha val="37647"/>
              </a:srgb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2389319" y="2261519"/>
            <a:ext cx="4381560" cy="4381560"/>
          </a:xfrm>
          <a:prstGeom prst="blockArc">
            <a:avLst>
              <a:gd name="adj1" fmla="val 16200000"/>
              <a:gd name="adj2" fmla="val 1800000"/>
              <a:gd name="adj3" fmla="val 4636"/>
            </a:avLst>
          </a:prstGeom>
          <a:gradFill>
            <a:gsLst>
              <a:gs pos="0">
                <a:srgbClr val="79869D"/>
              </a:gs>
              <a:gs pos="55000">
                <a:srgbClr val="8FA0BA"/>
              </a:gs>
              <a:gs pos="100000">
                <a:srgbClr val="A7BCDC"/>
              </a:gs>
            </a:gsLst>
            <a:lin ang="16200000" scaled="0"/>
          </a:gradFill>
          <a:ln>
            <a:noFill/>
          </a:ln>
          <a:effectLst>
            <a:outerShdw blurRad="39000" dist="25400" dir="5400000" rotWithShape="0">
              <a:srgbClr val="000000">
                <a:alpha val="37647"/>
              </a:srgbClr>
            </a:outerShdw>
          </a:effectLst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6" name="Shape 166"/>
          <p:cNvSpPr/>
          <p:nvPr/>
        </p:nvSpPr>
        <p:spPr>
          <a:xfrm>
            <a:off x="3572280" y="3444839"/>
            <a:ext cx="2014919" cy="2014919"/>
          </a:xfrm>
          <a:prstGeom prst="ellipse">
            <a:avLst/>
          </a:prstGeom>
          <a:gradFill>
            <a:gsLst>
              <a:gs pos="0">
                <a:srgbClr val="295994"/>
              </a:gs>
              <a:gs pos="55000">
                <a:srgbClr val="306AB0"/>
              </a:gs>
              <a:gs pos="100000">
                <a:srgbClr val="397CCF"/>
              </a:gs>
            </a:gsLst>
            <a:lin ang="16200000" scaled="0"/>
          </a:gradFill>
          <a:ln>
            <a:noFill/>
          </a:ln>
          <a:effectLst>
            <a:outerShdw blurRad="39000" dist="25400" dir="5400000" rotWithShape="0">
              <a:srgbClr val="000000">
                <a:alpha val="37647"/>
              </a:srgbClr>
            </a:outerShdw>
          </a:effectLst>
        </p:spPr>
        <p:txBody>
          <a:bodyPr lIns="26625" tIns="26625" rIns="26625" bIns="2662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1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Bibliometria</a:t>
            </a:r>
          </a:p>
        </p:txBody>
      </p:sp>
      <p:sp>
        <p:nvSpPr>
          <p:cNvPr id="167" name="Shape 167"/>
          <p:cNvSpPr/>
          <p:nvPr/>
        </p:nvSpPr>
        <p:spPr>
          <a:xfrm>
            <a:off x="3874680" y="1607040"/>
            <a:ext cx="1410480" cy="1410480"/>
          </a:xfrm>
          <a:prstGeom prst="ellipse">
            <a:avLst/>
          </a:prstGeom>
          <a:gradFill>
            <a:gsLst>
              <a:gs pos="0">
                <a:srgbClr val="295994"/>
              </a:gs>
              <a:gs pos="55000">
                <a:srgbClr val="306AB0"/>
              </a:gs>
              <a:gs pos="100000">
                <a:srgbClr val="397CCF"/>
              </a:gs>
            </a:gsLst>
            <a:lin ang="16200000" scaled="0"/>
          </a:gradFill>
          <a:ln>
            <a:noFill/>
          </a:ln>
          <a:effectLst>
            <a:outerShdw blurRad="39000" dist="25400" dir="5400000" rotWithShape="0">
              <a:srgbClr val="000000">
                <a:alpha val="37647"/>
              </a:srgbClr>
            </a:outerShdw>
          </a:effectLst>
        </p:spPr>
        <p:txBody>
          <a:bodyPr lIns="20150" tIns="20150" rIns="20150" bIns="201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6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O que foi produzido?</a:t>
            </a:r>
          </a:p>
        </p:txBody>
      </p:sp>
      <p:sp>
        <p:nvSpPr>
          <p:cNvPr id="168" name="Shape 168"/>
          <p:cNvSpPr/>
          <p:nvPr/>
        </p:nvSpPr>
        <p:spPr>
          <a:xfrm>
            <a:off x="5728319" y="4817160"/>
            <a:ext cx="1410480" cy="1410480"/>
          </a:xfrm>
          <a:prstGeom prst="ellipse">
            <a:avLst/>
          </a:prstGeom>
          <a:gradFill>
            <a:gsLst>
              <a:gs pos="0">
                <a:srgbClr val="295994"/>
              </a:gs>
              <a:gs pos="55000">
                <a:srgbClr val="306AB0"/>
              </a:gs>
              <a:gs pos="100000">
                <a:srgbClr val="397CCF"/>
              </a:gs>
            </a:gsLst>
            <a:lin ang="16200000" scaled="0"/>
          </a:gradFill>
          <a:ln>
            <a:noFill/>
          </a:ln>
          <a:effectLst>
            <a:outerShdw blurRad="39000" dist="25400" dir="5400000" rotWithShape="0">
              <a:srgbClr val="000000">
                <a:alpha val="37647"/>
              </a:srgbClr>
            </a:outerShdw>
          </a:effectLst>
        </p:spPr>
        <p:txBody>
          <a:bodyPr lIns="20150" tIns="20150" rIns="20150" bIns="201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6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Quem utilizou?</a:t>
            </a:r>
          </a:p>
        </p:txBody>
      </p:sp>
      <p:sp>
        <p:nvSpPr>
          <p:cNvPr id="169" name="Shape 169"/>
          <p:cNvSpPr/>
          <p:nvPr/>
        </p:nvSpPr>
        <p:spPr>
          <a:xfrm>
            <a:off x="2021400" y="4817160"/>
            <a:ext cx="1410480" cy="1410480"/>
          </a:xfrm>
          <a:prstGeom prst="ellipse">
            <a:avLst/>
          </a:prstGeom>
          <a:gradFill>
            <a:gsLst>
              <a:gs pos="0">
                <a:srgbClr val="295994"/>
              </a:gs>
              <a:gs pos="55000">
                <a:srgbClr val="306AB0"/>
              </a:gs>
              <a:gs pos="100000">
                <a:srgbClr val="397CCF"/>
              </a:gs>
            </a:gsLst>
            <a:lin ang="16200000" scaled="0"/>
          </a:gradFill>
          <a:ln>
            <a:noFill/>
          </a:ln>
          <a:effectLst>
            <a:outerShdw blurRad="39000" dist="25400" dir="5400000" rotWithShape="0">
              <a:srgbClr val="000000">
                <a:alpha val="37647"/>
              </a:srgbClr>
            </a:outerShdw>
          </a:effectLst>
        </p:spPr>
        <p:txBody>
          <a:bodyPr lIns="20150" tIns="20150" rIns="20150" bIns="2015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600" b="0" i="0" u="none" strike="noStrike" cap="non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Quem e onde foi publicado?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/>
        </p:nvSpPr>
        <p:spPr>
          <a:xfrm>
            <a:off x="457200" y="1555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Bibliometria</a:t>
            </a:r>
          </a:p>
        </p:txBody>
      </p:sp>
      <p:sp>
        <p:nvSpPr>
          <p:cNvPr id="175" name="Shape 175"/>
          <p:cNvSpPr txBox="1"/>
          <p:nvPr/>
        </p:nvSpPr>
        <p:spPr>
          <a:xfrm>
            <a:off x="457200" y="1775159"/>
            <a:ext cx="8229239" cy="4625279"/>
          </a:xfrm>
          <a:prstGeom prst="rect">
            <a:avLst/>
          </a:prstGeom>
          <a:noFill/>
          <a:ln>
            <a:noFill/>
          </a:ln>
        </p:spPr>
        <p:txBody>
          <a:bodyPr lIns="54700" tIns="91425" rIns="90000" bIns="45000" anchor="t" anchorCtr="0">
            <a:noAutofit/>
          </a:bodyPr>
          <a:lstStyle/>
          <a:p>
            <a:pPr marL="438839" marR="0" lvl="0" indent="-324539" algn="l" rtl="0">
              <a:lnSpc>
                <a:spcPct val="100000"/>
              </a:lnSpc>
              <a:spcBef>
                <a:spcPts val="0"/>
              </a:spcBef>
              <a:buClr>
                <a:srgbClr val="F0AD00"/>
              </a:buClr>
              <a:buSzPct val="80000"/>
              <a:buFont typeface="Noto Sans Symbols"/>
              <a:buChar char="◼"/>
            </a:pPr>
            <a:r>
              <a:rPr lang="en-US" sz="32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É um campo das áreas de Biblioteconomia e Ciência da Informação que aplica métodos estatísticos e matemáticos para analisar o curso da comunicação escrita de uma determinada disciplina.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None/>
            </a:pPr>
            <a:endParaRPr sz="3200" b="0" i="0" u="none" strike="noStrike" cap="non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Fabi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x-none" sz="2400" dirty="0" smtClean="0"/>
              <a:t>Pesquisa</a:t>
            </a:r>
          </a:p>
          <a:p>
            <a:pPr marL="285750" indent="-285750">
              <a:buFont typeface="Arial"/>
              <a:buChar char="•"/>
            </a:pPr>
            <a:r>
              <a:rPr lang="en-US" sz="2800" b="1" dirty="0" err="1" smtClean="0">
                <a:solidFill>
                  <a:srgbClr val="800000"/>
                </a:solidFill>
              </a:rPr>
              <a:t>Fator</a:t>
            </a:r>
            <a:r>
              <a:rPr lang="en-US" sz="2800" b="1" dirty="0" smtClean="0">
                <a:solidFill>
                  <a:srgbClr val="800000"/>
                </a:solidFill>
              </a:rPr>
              <a:t> </a:t>
            </a:r>
            <a:r>
              <a:rPr lang="en-US" sz="2800" b="1" dirty="0">
                <a:solidFill>
                  <a:srgbClr val="800000"/>
                </a:solidFill>
              </a:rPr>
              <a:t>de </a:t>
            </a:r>
            <a:r>
              <a:rPr lang="en-US" sz="2800" b="1" dirty="0" err="1" smtClean="0">
                <a:solidFill>
                  <a:srgbClr val="800000"/>
                </a:solidFill>
              </a:rPr>
              <a:t>impacto</a:t>
            </a:r>
            <a:endParaRPr lang="en-US" sz="2800" b="1" dirty="0" smtClean="0">
              <a:solidFill>
                <a:srgbClr val="800000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 smtClean="0"/>
              <a:t>Revisão</a:t>
            </a:r>
            <a:r>
              <a:rPr lang="en-US" sz="2400" dirty="0" smtClean="0"/>
              <a:t> </a:t>
            </a:r>
            <a:r>
              <a:rPr lang="en-US" sz="2400" dirty="0" err="1" smtClean="0"/>
              <a:t>Sistemática</a:t>
            </a: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400" dirty="0" err="1" smtClean="0"/>
              <a:t>Buscas</a:t>
            </a:r>
            <a:r>
              <a:rPr lang="en-US" sz="2400" dirty="0" smtClean="0"/>
              <a:t> de </a:t>
            </a:r>
            <a:r>
              <a:rPr lang="en-US" sz="2400" dirty="0" err="1" smtClean="0"/>
              <a:t>trabalhos</a:t>
            </a:r>
            <a:endParaRPr lang="en-US" sz="2400" dirty="0" smtClean="0"/>
          </a:p>
          <a:p>
            <a:pPr marL="285750" indent="-285750">
              <a:buFont typeface="Arial"/>
              <a:buChar char="•"/>
            </a:pPr>
            <a:r>
              <a:rPr lang="en-US" sz="2400" dirty="0" err="1" smtClean="0"/>
              <a:t>Mão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massa</a:t>
            </a: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en-US" sz="2400" dirty="0" smtClean="0"/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endParaRPr lang="pt-BR" sz="2400" dirty="0" smtClean="0"/>
          </a:p>
          <a:p>
            <a:pPr marL="285750" indent="-285750">
              <a:buFont typeface="Arial"/>
              <a:buChar char="•"/>
            </a:pPr>
            <a:endParaRPr lang="pt-BR" dirty="0" smtClean="0"/>
          </a:p>
          <a:p>
            <a:pPr marL="285750" indent="-285750">
              <a:buFont typeface="Arial"/>
              <a:buChar char="•"/>
            </a:pPr>
            <a:endParaRPr lang="pt-BR" dirty="0"/>
          </a:p>
        </p:txBody>
      </p:sp>
      <p:sp>
        <p:nvSpPr>
          <p:cNvPr id="7" name="Shape 138"/>
          <p:cNvSpPr txBox="1"/>
          <p:nvPr/>
        </p:nvSpPr>
        <p:spPr>
          <a:xfrm>
            <a:off x="609600" y="307919"/>
            <a:ext cx="8229239" cy="1252439"/>
          </a:xfrm>
          <a:prstGeom prst="rect">
            <a:avLst/>
          </a:prstGeom>
          <a:noFill/>
          <a:ln>
            <a:noFill/>
          </a:ln>
        </p:spPr>
        <p:txBody>
          <a:bodyPr lIns="91425" tIns="45000" rIns="45700" bIns="450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500" b="1" i="0" u="none" strike="noStrike" cap="none" dirty="0" smtClean="0">
                <a:solidFill>
                  <a:srgbClr val="F0AD00"/>
                </a:solidFill>
                <a:latin typeface="Corbel"/>
                <a:ea typeface="Corbel"/>
                <a:cs typeface="Corbel"/>
                <a:sym typeface="Corbel"/>
              </a:rPr>
              <a:t>Agenda</a:t>
            </a:r>
            <a:endParaRPr lang="en-US" sz="4500" b="1" i="0" u="none" strike="noStrike" cap="none" dirty="0">
              <a:solidFill>
                <a:srgbClr val="F0AD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7391" y="1775159"/>
            <a:ext cx="25019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740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1231</Words>
  <Application>Microsoft Macintosh PowerPoint</Application>
  <PresentationFormat>On-screen Show (4:3)</PresentationFormat>
  <Paragraphs>216</Paragraphs>
  <Slides>32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Office Theme</vt:lpstr>
      <vt:lpstr>Office Theme</vt:lpstr>
      <vt:lpstr>PowerPoint Presentation</vt:lpstr>
      <vt:lpstr>Fabi</vt:lpstr>
      <vt:lpstr>Fabi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Fabi</vt:lpstr>
      <vt:lpstr>PowerPoint Presentation</vt:lpstr>
      <vt:lpstr>PowerPoint Presentation</vt:lpstr>
      <vt:lpstr>PowerPoint Presentation</vt:lpstr>
      <vt:lpstr>PowerPoint Presentation</vt:lpstr>
      <vt:lpstr>Fabi</vt:lpstr>
      <vt:lpstr>PowerPoint Presentation</vt:lpstr>
      <vt:lpstr>PowerPoint Presentation</vt:lpstr>
      <vt:lpstr>Fabi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Fabi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Pablo Menezes</cp:lastModifiedBy>
  <cp:revision>20</cp:revision>
  <dcterms:modified xsi:type="dcterms:W3CDTF">2017-10-04T14:14:54Z</dcterms:modified>
</cp:coreProperties>
</file>