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embeddedFontLst>
    <p:embeddedFont>
      <p:font typeface="Raleway"/>
      <p:regular r:id="rId22"/>
      <p:bold r:id="rId23"/>
      <p:italic r:id="rId24"/>
      <p:boldItalic r:id="rId25"/>
    </p:embeddedFont>
    <p:embeddedFont>
      <p:font typeface="Lato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Raleway-regular.fntdata"/><Relationship Id="rId21" Type="http://schemas.openxmlformats.org/officeDocument/2006/relationships/slide" Target="slides/slide16.xml"/><Relationship Id="rId24" Type="http://schemas.openxmlformats.org/officeDocument/2006/relationships/font" Target="fonts/Raleway-italic.fntdata"/><Relationship Id="rId23" Type="http://schemas.openxmlformats.org/officeDocument/2006/relationships/font" Target="fonts/Raleway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Lato-regular.fntdata"/><Relationship Id="rId25" Type="http://schemas.openxmlformats.org/officeDocument/2006/relationships/font" Target="fonts/Raleway-boldItalic.fntdata"/><Relationship Id="rId28" Type="http://schemas.openxmlformats.org/officeDocument/2006/relationships/font" Target="fonts/Lato-italic.fntdata"/><Relationship Id="rId27" Type="http://schemas.openxmlformats.org/officeDocument/2006/relationships/font" Target="fonts/Lato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Lato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edcddc75e_1_1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3edcddc75e_1_1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edcddc75e_1_1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3edcddc75e_1_1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edcddc75e_1_2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3edcddc75e_1_2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edcddc75e_1_2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edcddc75e_1_2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edcddc75e_1_2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edcddc75e_1_2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edcddc75e_1_1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3edcddc75e_1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edcddc75e_1_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3edcddc75e_1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edcddc75e_1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edcddc75e_1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edcddc75e_1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3edcddc75e_1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edcddc75e_1_1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edcddc75e_1_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edcddc75e_1_1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edcddc75e_1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edcddc75e_1_1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edcddc75e_1_1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edcddc75e_1_1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edcddc75e_1_1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edcddc75e_1_1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edcddc75e_1_1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edcddc75e_1_1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edcddc75e_1_1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p11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p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7" name="Google Shape;67;p9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Relationship Id="rId4" Type="http://schemas.openxmlformats.org/officeDocument/2006/relationships/image" Target="../media/image9.png"/><Relationship Id="rId11" Type="http://schemas.openxmlformats.org/officeDocument/2006/relationships/image" Target="../media/image7.jpg"/><Relationship Id="rId10" Type="http://schemas.openxmlformats.org/officeDocument/2006/relationships/image" Target="../media/image1.png"/><Relationship Id="rId9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8.png"/><Relationship Id="rId7" Type="http://schemas.openxmlformats.org/officeDocument/2006/relationships/image" Target="../media/image13.png"/><Relationship Id="rId8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png"/><Relationship Id="rId4" Type="http://schemas.openxmlformats.org/officeDocument/2006/relationships/image" Target="../media/image11.png"/><Relationship Id="rId5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3"/>
          <p:cNvPicPr preferRelativeResize="0"/>
          <p:nvPr/>
        </p:nvPicPr>
        <p:blipFill rotWithShape="1">
          <a:blip r:embed="rId3">
            <a:alphaModFix amt="50000"/>
          </a:blip>
          <a:srcRect b="0" l="0" r="0" t="0"/>
          <a:stretch/>
        </p:blipFill>
        <p:spPr>
          <a:xfrm>
            <a:off x="0" y="-16537"/>
            <a:ext cx="9144000" cy="5176575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3"/>
          <p:cNvSpPr txBox="1"/>
          <p:nvPr/>
        </p:nvSpPr>
        <p:spPr>
          <a:xfrm>
            <a:off x="6146900" y="1866600"/>
            <a:ext cx="2936100" cy="141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b="1" lang="pt-BR" sz="2400">
                <a:latin typeface="Times"/>
                <a:ea typeface="Times"/>
                <a:cs typeface="Times"/>
                <a:sym typeface="Times"/>
              </a:rPr>
              <a:t>Apoio à Teste de Segurança para Aplicações Móveis</a:t>
            </a:r>
            <a:endParaRPr b="1" sz="24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88" name="Google Shape;8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9300" y="495900"/>
            <a:ext cx="2438400" cy="65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3"/>
          <p:cNvPicPr preferRelativeResize="0"/>
          <p:nvPr/>
        </p:nvPicPr>
        <p:blipFill rotWithShape="1">
          <a:blip r:embed="rId5">
            <a:alphaModFix/>
          </a:blip>
          <a:srcRect b="0" l="16998" r="7518" t="0"/>
          <a:stretch/>
        </p:blipFill>
        <p:spPr>
          <a:xfrm>
            <a:off x="6146900" y="3320928"/>
            <a:ext cx="2936100" cy="1524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3100" y="3940138"/>
            <a:ext cx="723900" cy="90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3"/>
          <p:cNvPicPr preferRelativeResize="0"/>
          <p:nvPr/>
        </p:nvPicPr>
        <p:blipFill rotWithShape="1">
          <a:blip r:embed="rId7">
            <a:alphaModFix/>
          </a:blip>
          <a:srcRect b="0" l="0" r="67154" t="0"/>
          <a:stretch/>
        </p:blipFill>
        <p:spPr>
          <a:xfrm>
            <a:off x="908150" y="3940149"/>
            <a:ext cx="666233" cy="904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3"/>
          <p:cNvPicPr preferRelativeResize="0"/>
          <p:nvPr/>
        </p:nvPicPr>
        <p:blipFill rotWithShape="1">
          <a:blip r:embed="rId8">
            <a:alphaModFix/>
          </a:blip>
          <a:srcRect b="0" l="0" r="55728" t="0"/>
          <a:stretch/>
        </p:blipFill>
        <p:spPr>
          <a:xfrm>
            <a:off x="2565550" y="372075"/>
            <a:ext cx="1145825" cy="90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172050" y="541512"/>
            <a:ext cx="1408345" cy="65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3"/>
          <p:cNvPicPr preferRelativeResize="0"/>
          <p:nvPr/>
        </p:nvPicPr>
        <p:blipFill rotWithShape="1">
          <a:blip r:embed="rId10">
            <a:alphaModFix/>
          </a:blip>
          <a:srcRect b="0" l="0" r="78460" t="0"/>
          <a:stretch/>
        </p:blipFill>
        <p:spPr>
          <a:xfrm>
            <a:off x="1614225" y="3940150"/>
            <a:ext cx="666225" cy="90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652156" y="495900"/>
            <a:ext cx="1430845" cy="702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2"/>
          <p:cNvSpPr txBox="1"/>
          <p:nvPr/>
        </p:nvSpPr>
        <p:spPr>
          <a:xfrm>
            <a:off x="311700" y="1200925"/>
            <a:ext cx="8520600" cy="37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just">
              <a:spcBef>
                <a:spcPts val="1200"/>
              </a:spcBef>
              <a:spcAft>
                <a:spcPts val="0"/>
              </a:spcAft>
              <a:buSzPts val="2800"/>
              <a:buFont typeface="Times New Roman"/>
              <a:buChar char="➔"/>
            </a:pPr>
            <a:r>
              <a:rPr b="1" lang="pt-BR" sz="2800">
                <a:latin typeface="Times New Roman"/>
                <a:ea typeface="Times New Roman"/>
                <a:cs typeface="Times New Roman"/>
                <a:sym typeface="Times New Roman"/>
              </a:rPr>
              <a:t>Ferramenta</a:t>
            </a:r>
            <a:endParaRPr b="1"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252095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252095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149" name="Google Shape;149;p22"/>
          <p:cNvPicPr preferRelativeResize="0"/>
          <p:nvPr/>
        </p:nvPicPr>
        <p:blipFill rotWithShape="1">
          <a:blip r:embed="rId3">
            <a:alphaModFix/>
          </a:blip>
          <a:srcRect b="9" l="0" r="0" t="9"/>
          <a:stretch/>
        </p:blipFill>
        <p:spPr>
          <a:xfrm>
            <a:off x="1268975" y="2093075"/>
            <a:ext cx="6130800" cy="259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9300" y="495900"/>
            <a:ext cx="2438400" cy="65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3"/>
          <p:cNvSpPr txBox="1"/>
          <p:nvPr/>
        </p:nvSpPr>
        <p:spPr>
          <a:xfrm>
            <a:off x="311700" y="1200925"/>
            <a:ext cx="8520600" cy="38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just">
              <a:spcBef>
                <a:spcPts val="1200"/>
              </a:spcBef>
              <a:spcAft>
                <a:spcPts val="0"/>
              </a:spcAft>
              <a:buSzPts val="2800"/>
              <a:buFont typeface="Times New Roman"/>
              <a:buChar char="➔"/>
            </a:pPr>
            <a:r>
              <a:rPr b="1" lang="pt-BR" sz="2400">
                <a:latin typeface="Times New Roman"/>
                <a:ea typeface="Times New Roman"/>
                <a:cs typeface="Times New Roman"/>
                <a:sym typeface="Times New Roman"/>
              </a:rPr>
              <a:t>Funcionalidades</a:t>
            </a:r>
            <a:endParaRPr b="1"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252095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252095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156" name="Google Shape;15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17175" y="1153125"/>
            <a:ext cx="5568700" cy="378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9300" y="495900"/>
            <a:ext cx="2438400" cy="65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4"/>
          <p:cNvSpPr txBox="1"/>
          <p:nvPr/>
        </p:nvSpPr>
        <p:spPr>
          <a:xfrm>
            <a:off x="311700" y="1200925"/>
            <a:ext cx="8520600" cy="30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just">
              <a:spcBef>
                <a:spcPts val="1200"/>
              </a:spcBef>
              <a:spcAft>
                <a:spcPts val="0"/>
              </a:spcAft>
              <a:buSzPts val="2800"/>
              <a:buFont typeface="Times New Roman"/>
              <a:buChar char="➔"/>
            </a:pPr>
            <a:r>
              <a:rPr b="1" lang="pt-BR" sz="2800">
                <a:latin typeface="Times New Roman"/>
                <a:ea typeface="Times New Roman"/>
                <a:cs typeface="Times New Roman"/>
                <a:sym typeface="Times New Roman"/>
              </a:rPr>
              <a:t>Resultados Obtidos</a:t>
            </a:r>
            <a:endParaRPr b="1"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1" marL="914400" rtl="0" algn="just"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◆"/>
            </a:pPr>
            <a:r>
              <a:rPr b="1" lang="pt-BR" sz="2400">
                <a:latin typeface="Times New Roman"/>
                <a:ea typeface="Times New Roman"/>
                <a:cs typeface="Times New Roman"/>
                <a:sym typeface="Times New Roman"/>
              </a:rPr>
              <a:t>Finalização do Projeto</a:t>
            </a:r>
            <a:endParaRPr b="1"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2" marL="1371600" rtl="0" algn="just"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●"/>
            </a:pPr>
            <a:r>
              <a:rPr b="1" lang="pt-BR" sz="2400">
                <a:latin typeface="Times New Roman"/>
                <a:ea typeface="Times New Roman"/>
                <a:cs typeface="Times New Roman"/>
                <a:sym typeface="Times New Roman"/>
              </a:rPr>
              <a:t>Os resultados podem identificar se as aplicações são funcionais e seguras</a:t>
            </a:r>
            <a:endParaRPr sz="160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indent="-228600" lvl="2" marL="13716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2" marL="1371600" rtl="0" algn="just"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●"/>
            </a:pPr>
            <a:r>
              <a:rPr b="1" lang="pt-BR" sz="2400">
                <a:latin typeface="Times New Roman"/>
                <a:ea typeface="Times New Roman"/>
                <a:cs typeface="Times New Roman"/>
                <a:sym typeface="Times New Roman"/>
              </a:rPr>
              <a:t>Os desenvolvedores podem oferecer aplicativos realizando testes automatizados seguindo um plano de teste</a:t>
            </a:r>
            <a:endParaRPr b="1"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252095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252095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252095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163" name="Google Shape;16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300" y="495900"/>
            <a:ext cx="2438400" cy="65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5"/>
          <p:cNvSpPr txBox="1"/>
          <p:nvPr/>
        </p:nvSpPr>
        <p:spPr>
          <a:xfrm>
            <a:off x="311700" y="1200925"/>
            <a:ext cx="8520600" cy="30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just">
              <a:spcBef>
                <a:spcPts val="1200"/>
              </a:spcBef>
              <a:spcAft>
                <a:spcPts val="0"/>
              </a:spcAft>
              <a:buSzPts val="2800"/>
              <a:buFont typeface="Times New Roman"/>
              <a:buChar char="➔"/>
            </a:pPr>
            <a:r>
              <a:rPr b="1" lang="pt-BR" sz="2800">
                <a:latin typeface="Times New Roman"/>
                <a:ea typeface="Times New Roman"/>
                <a:cs typeface="Times New Roman"/>
                <a:sym typeface="Times New Roman"/>
              </a:rPr>
              <a:t>Conclusão</a:t>
            </a:r>
            <a:endParaRPr b="1"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1" marL="914400" rtl="0" algn="just"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◆"/>
            </a:pPr>
            <a:r>
              <a:rPr b="1" lang="pt-BR" sz="2400">
                <a:latin typeface="Times New Roman"/>
                <a:ea typeface="Times New Roman"/>
                <a:cs typeface="Times New Roman"/>
                <a:sym typeface="Times New Roman"/>
              </a:rPr>
              <a:t>A ferramenta proporcionou </a:t>
            </a:r>
            <a:endParaRPr b="1"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2" marL="1371600" rtl="0" algn="just"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●"/>
            </a:pPr>
            <a:r>
              <a:rPr b="1" lang="pt-BR" sz="2400">
                <a:latin typeface="Times New Roman"/>
                <a:ea typeface="Times New Roman"/>
                <a:cs typeface="Times New Roman"/>
                <a:sym typeface="Times New Roman"/>
              </a:rPr>
              <a:t>Aprendizagem aos pesquisadores</a:t>
            </a:r>
            <a:endParaRPr sz="160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2" marL="9906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2" marL="1371600" rtl="0" algn="just"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●"/>
            </a:pPr>
            <a:r>
              <a:rPr b="1" lang="pt-BR" sz="2400">
                <a:latin typeface="Times New Roman"/>
                <a:ea typeface="Times New Roman"/>
                <a:cs typeface="Times New Roman"/>
                <a:sym typeface="Times New Roman"/>
              </a:rPr>
              <a:t>Segurança aos </a:t>
            </a:r>
            <a:r>
              <a:rPr b="1" lang="pt-BR" sz="2400">
                <a:latin typeface="Times New Roman"/>
                <a:ea typeface="Times New Roman"/>
                <a:cs typeface="Times New Roman"/>
                <a:sym typeface="Times New Roman"/>
              </a:rPr>
              <a:t>usuários</a:t>
            </a:r>
            <a:r>
              <a:rPr b="1" lang="pt-BR" sz="2400">
                <a:latin typeface="Times New Roman"/>
                <a:ea typeface="Times New Roman"/>
                <a:cs typeface="Times New Roman"/>
                <a:sym typeface="Times New Roman"/>
              </a:rPr>
              <a:t> de aplicativos </a:t>
            </a:r>
            <a:r>
              <a:rPr b="1" lang="pt-BR" sz="2400">
                <a:latin typeface="Times New Roman"/>
                <a:ea typeface="Times New Roman"/>
                <a:cs typeface="Times New Roman"/>
                <a:sym typeface="Times New Roman"/>
              </a:rPr>
              <a:t>móveis</a:t>
            </a:r>
            <a:endParaRPr b="1"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252095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252095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169" name="Google Shape;16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300" y="495900"/>
            <a:ext cx="2438400" cy="65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6"/>
          <p:cNvSpPr txBox="1"/>
          <p:nvPr/>
        </p:nvSpPr>
        <p:spPr>
          <a:xfrm>
            <a:off x="311700" y="1200925"/>
            <a:ext cx="8520600" cy="304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just">
              <a:spcBef>
                <a:spcPts val="1200"/>
              </a:spcBef>
              <a:spcAft>
                <a:spcPts val="0"/>
              </a:spcAft>
              <a:buSzPts val="2800"/>
              <a:buFont typeface="Times New Roman"/>
              <a:buChar char="➔"/>
            </a:pPr>
            <a:r>
              <a:rPr b="1" lang="pt-BR" sz="2800">
                <a:latin typeface="Times New Roman"/>
                <a:ea typeface="Times New Roman"/>
                <a:cs typeface="Times New Roman"/>
                <a:sym typeface="Times New Roman"/>
              </a:rPr>
              <a:t>Trabalhos Futuros</a:t>
            </a:r>
            <a:endParaRPr b="1"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2" marL="1371600" rtl="0" algn="just"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●"/>
            </a:pPr>
            <a:r>
              <a:rPr b="1" lang="pt-BR" sz="2400">
                <a:latin typeface="Times New Roman"/>
                <a:ea typeface="Times New Roman"/>
                <a:cs typeface="Times New Roman"/>
                <a:sym typeface="Times New Roman"/>
              </a:rPr>
              <a:t>Agregar novas funcionalidades devido às mudanças nos padrões de desenvolvimento de softwares e modelos de segurança</a:t>
            </a:r>
            <a:endParaRPr b="1"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252095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252095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252095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175" name="Google Shape;17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300" y="495900"/>
            <a:ext cx="2438400" cy="65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7"/>
          <p:cNvSpPr txBox="1"/>
          <p:nvPr/>
        </p:nvSpPr>
        <p:spPr>
          <a:xfrm>
            <a:off x="311700" y="1200925"/>
            <a:ext cx="85206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just">
              <a:spcBef>
                <a:spcPts val="1200"/>
              </a:spcBef>
              <a:spcAft>
                <a:spcPts val="0"/>
              </a:spcAft>
              <a:buSzPts val="2400"/>
              <a:buFont typeface="Times New Roman"/>
              <a:buChar char="➔"/>
            </a:pPr>
            <a:r>
              <a:rPr b="1" lang="pt-BR" sz="2400">
                <a:latin typeface="Times New Roman"/>
                <a:ea typeface="Times New Roman"/>
                <a:cs typeface="Times New Roman"/>
                <a:sym typeface="Times New Roman"/>
              </a:rPr>
              <a:t>Contato</a:t>
            </a:r>
            <a:endParaRPr b="1"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1" marL="914400" rtl="0" algn="just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◆"/>
            </a:pPr>
            <a:r>
              <a:rPr b="1" lang="pt-BR" sz="1800">
                <a:latin typeface="Times New Roman"/>
                <a:ea typeface="Times New Roman"/>
                <a:cs typeface="Times New Roman"/>
                <a:sym typeface="Times New Roman"/>
              </a:rPr>
              <a:t>Layse Santos Souza - </a:t>
            </a:r>
            <a:r>
              <a:rPr b="1" lang="pt-BR" sz="1800" u="sng">
                <a:latin typeface="Times New Roman"/>
                <a:ea typeface="Times New Roman"/>
                <a:cs typeface="Times New Roman"/>
                <a:sym typeface="Times New Roman"/>
              </a:rPr>
              <a:t>santoslay3@gmail.com</a:t>
            </a:r>
            <a:endParaRPr b="1" sz="1800" u="sng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1" marL="914400" rtl="0" algn="just">
              <a:spcBef>
                <a:spcPts val="1200"/>
              </a:spcBef>
              <a:spcAft>
                <a:spcPts val="0"/>
              </a:spcAft>
              <a:buSzPts val="1800"/>
              <a:buFont typeface="Times New Roman"/>
              <a:buChar char="◆"/>
            </a:pPr>
            <a:r>
              <a:rPr b="1" lang="pt-BR" sz="1800">
                <a:latin typeface="Times New Roman"/>
                <a:ea typeface="Times New Roman"/>
                <a:cs typeface="Times New Roman"/>
                <a:sym typeface="Times New Roman"/>
              </a:rPr>
              <a:t>Mariano Florencio Mendonça - </a:t>
            </a:r>
            <a:r>
              <a:rPr b="1" lang="pt-BR" sz="1800" u="sng">
                <a:latin typeface="Times New Roman"/>
                <a:ea typeface="Times New Roman"/>
                <a:cs typeface="Times New Roman"/>
                <a:sym typeface="Times New Roman"/>
              </a:rPr>
              <a:t>marianofmendonca@gmail.com</a:t>
            </a:r>
            <a:endParaRPr b="1"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1" marL="914400" rtl="0" algn="just">
              <a:spcBef>
                <a:spcPts val="1200"/>
              </a:spcBef>
              <a:spcAft>
                <a:spcPts val="0"/>
              </a:spcAft>
              <a:buSzPts val="1800"/>
              <a:buFont typeface="Times New Roman"/>
              <a:buChar char="◆"/>
            </a:pPr>
            <a:r>
              <a:rPr b="1" lang="pt-BR" sz="1800">
                <a:latin typeface="Times New Roman"/>
                <a:ea typeface="Times New Roman"/>
                <a:cs typeface="Times New Roman"/>
                <a:sym typeface="Times New Roman"/>
              </a:rPr>
              <a:t>Fabio Gomes Rocha - </a:t>
            </a:r>
            <a:r>
              <a:rPr b="1" lang="pt-BR" sz="1800" u="sng">
                <a:latin typeface="Times New Roman"/>
                <a:ea typeface="Times New Roman"/>
                <a:cs typeface="Times New Roman"/>
                <a:sym typeface="Times New Roman"/>
              </a:rPr>
              <a:t>gomesrocha@gmail.com</a:t>
            </a:r>
            <a:endParaRPr b="1" sz="1800" u="sng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1" marL="914400" rtl="0" algn="just">
              <a:spcBef>
                <a:spcPts val="1200"/>
              </a:spcBef>
              <a:spcAft>
                <a:spcPts val="0"/>
              </a:spcAft>
              <a:buSzPts val="1800"/>
              <a:buFont typeface="Times New Roman"/>
              <a:buChar char="◆"/>
            </a:pPr>
            <a:r>
              <a:rPr b="1" lang="pt-BR" sz="1800">
                <a:solidFill>
                  <a:srgbClr val="1A1A1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Isadora Lima do Nascimento - </a:t>
            </a:r>
            <a:r>
              <a:rPr b="1" lang="pt-BR" sz="1800" u="sng">
                <a:solidFill>
                  <a:srgbClr val="1A1A1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isadora.mlima21@gmail.com</a:t>
            </a:r>
            <a:endParaRPr b="1" sz="1800" u="sng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81" name="Google Shape;181;p27"/>
          <p:cNvSpPr txBox="1"/>
          <p:nvPr/>
        </p:nvSpPr>
        <p:spPr>
          <a:xfrm>
            <a:off x="3139650" y="3923150"/>
            <a:ext cx="2864700" cy="88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4200"/>
              <a:buFont typeface="Raleway"/>
              <a:buNone/>
            </a:pPr>
            <a:r>
              <a:rPr b="1" i="0" lang="pt-BR" sz="4200" u="none" cap="none" strike="noStrike">
                <a:solidFill>
                  <a:srgbClr val="1A1A1A"/>
                </a:solidFill>
                <a:latin typeface="Raleway"/>
                <a:ea typeface="Raleway"/>
                <a:cs typeface="Raleway"/>
                <a:sym typeface="Raleway"/>
              </a:rPr>
              <a:t>Obrigad</a:t>
            </a:r>
            <a:r>
              <a:rPr b="1" lang="pt-BR" sz="4200">
                <a:solidFill>
                  <a:srgbClr val="1A1A1A"/>
                </a:solidFill>
                <a:latin typeface="Raleway"/>
                <a:ea typeface="Raleway"/>
                <a:cs typeface="Raleway"/>
                <a:sym typeface="Raleway"/>
              </a:rPr>
              <a:t>o</a:t>
            </a:r>
            <a:r>
              <a:rPr b="1" i="0" lang="pt-BR" sz="4200" u="none" cap="none" strike="noStrike">
                <a:solidFill>
                  <a:srgbClr val="1A1A1A"/>
                </a:solidFill>
                <a:latin typeface="Raleway"/>
                <a:ea typeface="Raleway"/>
                <a:cs typeface="Raleway"/>
                <a:sym typeface="Raleway"/>
              </a:rPr>
              <a:t>!</a:t>
            </a:r>
            <a:endParaRPr b="1" i="0" sz="4200" u="none" cap="none" strike="noStrike">
              <a:solidFill>
                <a:srgbClr val="1A1A1A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82" name="Google Shape;18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300" y="495900"/>
            <a:ext cx="2438400" cy="65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8"/>
          <p:cNvSpPr txBox="1"/>
          <p:nvPr/>
        </p:nvSpPr>
        <p:spPr>
          <a:xfrm>
            <a:off x="311700" y="1200925"/>
            <a:ext cx="8520600" cy="10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just">
              <a:spcBef>
                <a:spcPts val="1200"/>
              </a:spcBef>
              <a:spcAft>
                <a:spcPts val="0"/>
              </a:spcAft>
              <a:buSzPts val="2400"/>
              <a:buFont typeface="Times New Roman"/>
              <a:buChar char="➔"/>
            </a:pPr>
            <a:r>
              <a:rPr b="1" lang="pt-BR" sz="2400">
                <a:latin typeface="Times New Roman"/>
                <a:ea typeface="Times New Roman"/>
                <a:cs typeface="Times New Roman"/>
                <a:sym typeface="Times New Roman"/>
              </a:rPr>
              <a:t>Dúvidas</a:t>
            </a:r>
            <a:endParaRPr b="1"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188" name="Google Shape;188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05050" y="1824975"/>
            <a:ext cx="5131844" cy="299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36900" y="1824964"/>
            <a:ext cx="2132925" cy="2993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9300" y="495900"/>
            <a:ext cx="2438400" cy="65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4"/>
          <p:cNvSpPr txBox="1"/>
          <p:nvPr/>
        </p:nvSpPr>
        <p:spPr>
          <a:xfrm>
            <a:off x="311700" y="1187200"/>
            <a:ext cx="8520600" cy="30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252095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b="1" lang="pt-BR" sz="1600">
                <a:latin typeface="Times New Roman"/>
                <a:ea typeface="Times New Roman"/>
                <a:cs typeface="Times New Roman"/>
                <a:sym typeface="Times New Roman"/>
              </a:rPr>
              <a:t>Projeto do GPITIC (Grupo de Pesquisa Interdisciplinar em Tecnologia da Informação e Comunicação) com acompanhamento do professor Me. Fabio Gomes Rocha, sobe a responsabilidade dos alunos dos cursos de TI, Layse Santos Souza, </a:t>
            </a:r>
            <a:r>
              <a:rPr b="1" lang="pt-BR" sz="1600">
                <a:latin typeface="Times New Roman"/>
                <a:ea typeface="Times New Roman"/>
                <a:cs typeface="Times New Roman"/>
                <a:sym typeface="Times New Roman"/>
              </a:rPr>
              <a:t>Bela .</a:t>
            </a:r>
            <a:r>
              <a:rPr b="1" lang="pt-BR" sz="1600">
                <a:latin typeface="Times New Roman"/>
                <a:ea typeface="Times New Roman"/>
                <a:cs typeface="Times New Roman"/>
                <a:sym typeface="Times New Roman"/>
              </a:rPr>
              <a:t>em Ciência da Computação, Mariano Florencio Mendonça, Bel. em Sistemas de Informação e Desenvolvedor de software a 9 anos, e </a:t>
            </a:r>
            <a:r>
              <a:rPr b="1" lang="pt-BR" sz="1600">
                <a:solidFill>
                  <a:srgbClr val="1A1A1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Isadora Lima do Nascimento</a:t>
            </a:r>
            <a:r>
              <a:rPr b="1" lang="pt-BR" sz="160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b="1" lang="pt-BR" sz="1600">
                <a:latin typeface="Times New Roman"/>
                <a:ea typeface="Times New Roman"/>
                <a:cs typeface="Times New Roman"/>
                <a:sym typeface="Times New Roman"/>
              </a:rPr>
              <a:t>Bela. Bacharela em Ciência da Computação</a:t>
            </a:r>
            <a:r>
              <a:rPr b="1" lang="pt-BR" sz="1600">
                <a:solidFill>
                  <a:srgbClr val="1A1A1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b="1" sz="1600">
              <a:solidFill>
                <a:srgbClr val="1A1A1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252095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252095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b="1" lang="pt-BR" sz="1600">
                <a:solidFill>
                  <a:srgbClr val="1A1A1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“O talento vence jogos, mas só o trabalho em equipe ganha campeonatos.” - Michael Jordan</a:t>
            </a:r>
            <a:endParaRPr b="1" sz="1600">
              <a:solidFill>
                <a:srgbClr val="1A1A1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252095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101" name="Google Shape;10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300" y="495900"/>
            <a:ext cx="2438400" cy="65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/>
          <p:cNvSpPr txBox="1"/>
          <p:nvPr/>
        </p:nvSpPr>
        <p:spPr>
          <a:xfrm>
            <a:off x="311700" y="1187200"/>
            <a:ext cx="8520600" cy="30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just">
              <a:spcBef>
                <a:spcPts val="1200"/>
              </a:spcBef>
              <a:spcAft>
                <a:spcPts val="0"/>
              </a:spcAft>
              <a:buSzPts val="2800"/>
              <a:buFont typeface="Times New Roman"/>
              <a:buChar char="➔"/>
            </a:pPr>
            <a:r>
              <a:rPr b="1" lang="pt-BR" sz="2800">
                <a:latin typeface="Times New Roman"/>
                <a:ea typeface="Times New Roman"/>
                <a:cs typeface="Times New Roman"/>
                <a:sym typeface="Times New Roman"/>
              </a:rPr>
              <a:t>Objetivos</a:t>
            </a:r>
            <a:endParaRPr b="1"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1" marL="914400" rtl="0" algn="just"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◆"/>
            </a:pPr>
            <a:r>
              <a:rPr b="1" lang="pt-BR" sz="2400">
                <a:latin typeface="Times New Roman"/>
                <a:ea typeface="Times New Roman"/>
                <a:cs typeface="Times New Roman"/>
                <a:sym typeface="Times New Roman"/>
              </a:rPr>
              <a:t>Realizar testes de software nos aplicativos do sistema operacional Android</a:t>
            </a:r>
            <a:endParaRPr b="1"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9144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1" marL="914400" rtl="0" algn="just"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◆"/>
            </a:pPr>
            <a:r>
              <a:rPr b="1" lang="pt-BR" sz="2400">
                <a:latin typeface="Times New Roman"/>
                <a:ea typeface="Times New Roman"/>
                <a:cs typeface="Times New Roman"/>
                <a:sym typeface="Times New Roman"/>
              </a:rPr>
              <a:t>Agilizar o processo de avaliação das vulnerabilidades desses aplicativos </a:t>
            </a:r>
            <a:endParaRPr b="1"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9144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1" marL="914400" rtl="0" algn="just"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◆"/>
            </a:pPr>
            <a:r>
              <a:rPr b="1" lang="pt-BR" sz="2400">
                <a:latin typeface="Times New Roman"/>
                <a:ea typeface="Times New Roman"/>
                <a:cs typeface="Times New Roman"/>
                <a:sym typeface="Times New Roman"/>
              </a:rPr>
              <a:t>Automatizar os testes para diminuir o tempo de execução proporcionando benefícios na gestão </a:t>
            </a:r>
            <a:endParaRPr b="1"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252095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252095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252095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107" name="Google Shape;10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300" y="495900"/>
            <a:ext cx="2438400" cy="65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6"/>
          <p:cNvSpPr txBox="1"/>
          <p:nvPr/>
        </p:nvSpPr>
        <p:spPr>
          <a:xfrm>
            <a:off x="311700" y="1187200"/>
            <a:ext cx="8520600" cy="30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just">
              <a:spcBef>
                <a:spcPts val="1200"/>
              </a:spcBef>
              <a:spcAft>
                <a:spcPts val="0"/>
              </a:spcAft>
              <a:buSzPts val="2800"/>
              <a:buFont typeface="Times New Roman"/>
              <a:buChar char="➔"/>
            </a:pPr>
            <a:r>
              <a:rPr b="1" lang="pt-BR" sz="2800">
                <a:latin typeface="Times New Roman"/>
                <a:ea typeface="Times New Roman"/>
                <a:cs typeface="Times New Roman"/>
                <a:sym typeface="Times New Roman"/>
              </a:rPr>
              <a:t>Introdução</a:t>
            </a:r>
            <a:endParaRPr b="1"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1" marL="914400" rtl="0" algn="just"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◆"/>
            </a:pPr>
            <a:r>
              <a:rPr b="1" lang="pt-BR" sz="2400">
                <a:latin typeface="Times New Roman"/>
                <a:ea typeface="Times New Roman"/>
                <a:cs typeface="Times New Roman"/>
                <a:sym typeface="Times New Roman"/>
              </a:rPr>
              <a:t>A segurança da informação em dispositivos móveis tornou-se importante em virtude do crescente uso de smartphones</a:t>
            </a:r>
            <a:endParaRPr sz="160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indent="-228600" lvl="1" marL="9144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1" marL="914400" rtl="0" algn="just"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◆"/>
            </a:pPr>
            <a:r>
              <a:rPr b="1" lang="pt-BR" sz="2400">
                <a:latin typeface="Times New Roman"/>
                <a:ea typeface="Times New Roman"/>
                <a:cs typeface="Times New Roman"/>
                <a:sym typeface="Times New Roman"/>
              </a:rPr>
              <a:t>O Android é o sistema operacional móvel mais utilizado no mundo e consequentemente é alvo de ameaças</a:t>
            </a:r>
            <a:endParaRPr sz="160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indent="-228600" lvl="1" marL="9144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1" marL="5334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252095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252095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113" name="Google Shape;11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300" y="495900"/>
            <a:ext cx="2438400" cy="65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7"/>
          <p:cNvSpPr txBox="1"/>
          <p:nvPr/>
        </p:nvSpPr>
        <p:spPr>
          <a:xfrm>
            <a:off x="311700" y="1187200"/>
            <a:ext cx="8520600" cy="30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just">
              <a:spcBef>
                <a:spcPts val="1200"/>
              </a:spcBef>
              <a:spcAft>
                <a:spcPts val="0"/>
              </a:spcAft>
              <a:buSzPts val="2800"/>
              <a:buFont typeface="Times New Roman"/>
              <a:buChar char="➔"/>
            </a:pPr>
            <a:r>
              <a:rPr b="1" lang="pt-BR" sz="2800">
                <a:latin typeface="Times New Roman"/>
                <a:ea typeface="Times New Roman"/>
                <a:cs typeface="Times New Roman"/>
                <a:sym typeface="Times New Roman"/>
              </a:rPr>
              <a:t>Introdução</a:t>
            </a:r>
            <a:endParaRPr b="1"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1" marL="914400" rtl="0" algn="just"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◆"/>
            </a:pPr>
            <a:r>
              <a:rPr b="1" lang="pt-BR" sz="2400">
                <a:latin typeface="Times New Roman"/>
                <a:ea typeface="Times New Roman"/>
                <a:cs typeface="Times New Roman"/>
                <a:sym typeface="Times New Roman"/>
              </a:rPr>
              <a:t>Novos desafios estão surgindo, dessa forma, precisamos avaliar rapidamente a segurança e a robustez de uma aplicação por meio de testes de segurança</a:t>
            </a:r>
            <a:endParaRPr sz="160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indent="-228600" lvl="1" marL="9144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1" marL="914400" rtl="0" algn="just"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◆"/>
            </a:pPr>
            <a:r>
              <a:rPr b="1" lang="pt-BR" sz="2400">
                <a:latin typeface="Times New Roman"/>
                <a:ea typeface="Times New Roman"/>
                <a:cs typeface="Times New Roman"/>
                <a:sym typeface="Times New Roman"/>
              </a:rPr>
              <a:t>O teste de segurança garante o funcionamento da aplicação de acordo com o seu comportamento mediante as tentativas ilegais de acesso</a:t>
            </a:r>
            <a:endParaRPr b="1"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1" marL="5334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252095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252095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119" name="Google Shape;11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300" y="495900"/>
            <a:ext cx="2438400" cy="65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8"/>
          <p:cNvSpPr txBox="1"/>
          <p:nvPr/>
        </p:nvSpPr>
        <p:spPr>
          <a:xfrm>
            <a:off x="311700" y="1200925"/>
            <a:ext cx="8520600" cy="30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just">
              <a:spcBef>
                <a:spcPts val="1200"/>
              </a:spcBef>
              <a:spcAft>
                <a:spcPts val="0"/>
              </a:spcAft>
              <a:buSzPts val="2800"/>
              <a:buFont typeface="Times New Roman"/>
              <a:buChar char="➔"/>
            </a:pPr>
            <a:r>
              <a:rPr b="1" lang="pt-BR" sz="2800">
                <a:latin typeface="Times New Roman"/>
                <a:ea typeface="Times New Roman"/>
                <a:cs typeface="Times New Roman"/>
                <a:sym typeface="Times New Roman"/>
              </a:rPr>
              <a:t>Conceitualização</a:t>
            </a:r>
            <a:endParaRPr b="1"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1" marL="914400" rtl="0" algn="just"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◆"/>
            </a:pPr>
            <a:r>
              <a:rPr b="1" lang="pt-BR" sz="2400">
                <a:latin typeface="Times New Roman"/>
                <a:ea typeface="Times New Roman"/>
                <a:cs typeface="Times New Roman"/>
                <a:sym typeface="Times New Roman"/>
              </a:rPr>
              <a:t>Para desenvolvimento da ferramenta buscamos alguns conceitos bases, sendo eles, segurança em tecnologia, desenvolvimento mobile, ferramentas de penetração de software e meios de integração.</a:t>
            </a:r>
            <a:endParaRPr b="1"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252095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252095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252095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252095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125" name="Google Shape;12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300" y="495900"/>
            <a:ext cx="2438400" cy="65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9"/>
          <p:cNvSpPr txBox="1"/>
          <p:nvPr/>
        </p:nvSpPr>
        <p:spPr>
          <a:xfrm>
            <a:off x="311700" y="1200925"/>
            <a:ext cx="8520600" cy="30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just">
              <a:spcBef>
                <a:spcPts val="1200"/>
              </a:spcBef>
              <a:spcAft>
                <a:spcPts val="0"/>
              </a:spcAft>
              <a:buSzPts val="2800"/>
              <a:buFont typeface="Times New Roman"/>
              <a:buChar char="➔"/>
            </a:pPr>
            <a:r>
              <a:rPr b="1" lang="pt-BR" sz="2800">
                <a:latin typeface="Times New Roman"/>
                <a:ea typeface="Times New Roman"/>
                <a:cs typeface="Times New Roman"/>
                <a:sym typeface="Times New Roman"/>
              </a:rPr>
              <a:t>Androguard</a:t>
            </a:r>
            <a:endParaRPr b="1"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1" marL="914400" rtl="0" algn="just"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◆"/>
            </a:pPr>
            <a:r>
              <a:rPr b="1" lang="pt-BR" sz="2400">
                <a:latin typeface="Times New Roman"/>
                <a:ea typeface="Times New Roman"/>
                <a:cs typeface="Times New Roman"/>
                <a:sym typeface="Times New Roman"/>
              </a:rPr>
              <a:t>Escolha</a:t>
            </a:r>
            <a:endParaRPr b="1"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2" marL="1371600" rtl="0" algn="just"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●"/>
            </a:pPr>
            <a:r>
              <a:rPr b="1" lang="pt-BR" sz="2400">
                <a:latin typeface="Times New Roman"/>
                <a:ea typeface="Times New Roman"/>
                <a:cs typeface="Times New Roman"/>
                <a:sym typeface="Times New Roman"/>
              </a:rPr>
              <a:t>Compatibilidade com a linguagem utilizada para o MobiSec</a:t>
            </a:r>
            <a:endParaRPr b="1"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1" marL="914400" rtl="0" algn="just"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◆"/>
            </a:pPr>
            <a:r>
              <a:rPr b="1" lang="pt-BR" sz="2400">
                <a:latin typeface="Times New Roman"/>
                <a:ea typeface="Times New Roman"/>
                <a:cs typeface="Times New Roman"/>
                <a:sym typeface="Times New Roman"/>
              </a:rPr>
              <a:t>Integração</a:t>
            </a:r>
            <a:endParaRPr b="1"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2" marL="1371600" rtl="0" algn="just"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●"/>
            </a:pPr>
            <a:r>
              <a:rPr b="1" lang="pt-BR" sz="2400">
                <a:latin typeface="Times New Roman"/>
                <a:ea typeface="Times New Roman"/>
                <a:cs typeface="Times New Roman"/>
                <a:sym typeface="Times New Roman"/>
              </a:rPr>
              <a:t>Comandos via terminal linux e leitura de retorno de resultados</a:t>
            </a:r>
            <a:endParaRPr b="1"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252095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252095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252095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131" name="Google Shape;13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300" y="495900"/>
            <a:ext cx="2438400" cy="65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0"/>
          <p:cNvSpPr txBox="1"/>
          <p:nvPr/>
        </p:nvSpPr>
        <p:spPr>
          <a:xfrm>
            <a:off x="311700" y="1200925"/>
            <a:ext cx="8520600" cy="30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just">
              <a:spcBef>
                <a:spcPts val="1200"/>
              </a:spcBef>
              <a:spcAft>
                <a:spcPts val="0"/>
              </a:spcAft>
              <a:buSzPts val="2800"/>
              <a:buFont typeface="Times New Roman"/>
              <a:buChar char="➔"/>
            </a:pPr>
            <a:r>
              <a:rPr b="1" lang="pt-BR" sz="2800">
                <a:latin typeface="Times New Roman"/>
                <a:ea typeface="Times New Roman"/>
                <a:cs typeface="Times New Roman"/>
                <a:sym typeface="Times New Roman"/>
              </a:rPr>
              <a:t>Desenvolvimento da ferramenta</a:t>
            </a:r>
            <a:endParaRPr b="1"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1" marL="914400" rtl="0" algn="just"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◆"/>
            </a:pPr>
            <a:r>
              <a:rPr b="1" lang="pt-BR" sz="2400">
                <a:latin typeface="Times New Roman"/>
                <a:ea typeface="Times New Roman"/>
                <a:cs typeface="Times New Roman"/>
                <a:sym typeface="Times New Roman"/>
              </a:rPr>
              <a:t>Linguagem</a:t>
            </a:r>
            <a:endParaRPr b="1"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2" marL="1371600" rtl="0" algn="just"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●"/>
            </a:pPr>
            <a:r>
              <a:rPr b="1" lang="pt-BR" sz="2400">
                <a:latin typeface="Times New Roman"/>
                <a:ea typeface="Times New Roman"/>
                <a:cs typeface="Times New Roman"/>
                <a:sym typeface="Times New Roman"/>
              </a:rPr>
              <a:t>PHP e Python (Androguard)</a:t>
            </a:r>
            <a:endParaRPr b="1"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1" marL="914400" rtl="0" algn="just"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◆"/>
            </a:pPr>
            <a:r>
              <a:rPr b="1" lang="pt-BR" sz="2400">
                <a:latin typeface="Times New Roman"/>
                <a:ea typeface="Times New Roman"/>
                <a:cs typeface="Times New Roman"/>
                <a:sym typeface="Times New Roman"/>
              </a:rPr>
              <a:t>Arquitetura</a:t>
            </a:r>
            <a:endParaRPr b="1"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2" marL="1371600" rtl="0" algn="just"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●"/>
            </a:pPr>
            <a:r>
              <a:rPr b="1" lang="pt-BR" sz="2400">
                <a:latin typeface="Times New Roman"/>
                <a:ea typeface="Times New Roman"/>
                <a:cs typeface="Times New Roman"/>
                <a:sym typeface="Times New Roman"/>
              </a:rPr>
              <a:t>Servidor Linux ou Windows com ambiente para PHP e Python</a:t>
            </a:r>
            <a:endParaRPr b="1"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252095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252095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252095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137" name="Google Shape;13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300" y="495900"/>
            <a:ext cx="2438400" cy="65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1"/>
          <p:cNvSpPr txBox="1"/>
          <p:nvPr/>
        </p:nvSpPr>
        <p:spPr>
          <a:xfrm>
            <a:off x="311700" y="1200925"/>
            <a:ext cx="8520600" cy="30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just">
              <a:spcBef>
                <a:spcPts val="1200"/>
              </a:spcBef>
              <a:spcAft>
                <a:spcPts val="0"/>
              </a:spcAft>
              <a:buSzPts val="2800"/>
              <a:buFont typeface="Times New Roman"/>
              <a:buChar char="➔"/>
            </a:pPr>
            <a:r>
              <a:rPr b="1" lang="pt-BR" sz="2800">
                <a:latin typeface="Times New Roman"/>
                <a:ea typeface="Times New Roman"/>
                <a:cs typeface="Times New Roman"/>
                <a:sym typeface="Times New Roman"/>
              </a:rPr>
              <a:t>Ferramenta</a:t>
            </a:r>
            <a:endParaRPr b="1"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1" marL="914400" rtl="0" algn="just"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◆"/>
            </a:pPr>
            <a:r>
              <a:rPr b="1" lang="pt-BR" sz="2400">
                <a:latin typeface="Times New Roman"/>
                <a:ea typeface="Times New Roman"/>
                <a:cs typeface="Times New Roman"/>
                <a:sym typeface="Times New Roman"/>
              </a:rPr>
              <a:t>Plano de Teste</a:t>
            </a:r>
            <a:endParaRPr b="1"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2" marL="1371600" rtl="0" algn="just"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●"/>
            </a:pPr>
            <a:r>
              <a:rPr b="1" lang="pt-BR" sz="2400">
                <a:latin typeface="Times New Roman"/>
                <a:ea typeface="Times New Roman"/>
                <a:cs typeface="Times New Roman"/>
                <a:sym typeface="Times New Roman"/>
              </a:rPr>
              <a:t>Guia para execução do teste</a:t>
            </a:r>
            <a:endParaRPr b="1"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1" marL="914400" rtl="0" algn="just"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◆"/>
            </a:pPr>
            <a:r>
              <a:rPr b="1" lang="pt-BR" sz="2400">
                <a:latin typeface="Times New Roman"/>
                <a:ea typeface="Times New Roman"/>
                <a:cs typeface="Times New Roman"/>
                <a:sym typeface="Times New Roman"/>
              </a:rPr>
              <a:t>Execução do Teste</a:t>
            </a:r>
            <a:endParaRPr b="1"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2" marL="1371600" rtl="0" algn="just"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●"/>
            </a:pPr>
            <a:r>
              <a:rPr b="1" lang="pt-BR" sz="2400">
                <a:latin typeface="Times New Roman"/>
                <a:ea typeface="Times New Roman"/>
                <a:cs typeface="Times New Roman"/>
                <a:sym typeface="Times New Roman"/>
              </a:rPr>
              <a:t>Upload da APK</a:t>
            </a:r>
            <a:endParaRPr b="1"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252095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252095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252095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143" name="Google Shape;14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300" y="495900"/>
            <a:ext cx="2438400" cy="65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